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257" r:id="rId3"/>
    <p:sldId id="258" r:id="rId4"/>
    <p:sldId id="270" r:id="rId5"/>
    <p:sldId id="271" r:id="rId6"/>
    <p:sldId id="273" r:id="rId7"/>
    <p:sldId id="259" r:id="rId8"/>
    <p:sldId id="276" r:id="rId9"/>
    <p:sldId id="260" r:id="rId10"/>
    <p:sldId id="267" r:id="rId11"/>
    <p:sldId id="261" r:id="rId12"/>
    <p:sldId id="263" r:id="rId13"/>
    <p:sldId id="266" r:id="rId14"/>
    <p:sldId id="277" r:id="rId15"/>
    <p:sldId id="278" r:id="rId16"/>
    <p:sldId id="264" r:id="rId17"/>
    <p:sldId id="275" r:id="rId18"/>
    <p:sldId id="279"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4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69758" autoAdjust="0"/>
  </p:normalViewPr>
  <p:slideViewPr>
    <p:cSldViewPr snapToGrid="0">
      <p:cViewPr varScale="1">
        <p:scale>
          <a:sx n="80" d="100"/>
          <a:sy n="80" d="100"/>
        </p:scale>
        <p:origin x="19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Meetlat</a:t>
            </a:r>
            <a:r>
              <a:rPr lang="nl-NL" baseline="0"/>
              <a:t> kwaliteit van leven</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radarChart>
        <c:radarStyle val="marker"/>
        <c:varyColors val="0"/>
        <c:ser>
          <c:idx val="0"/>
          <c:order val="0"/>
          <c:tx>
            <c:strRef>
              <c:f>Blad1!$B$1</c:f>
              <c:strCache>
                <c:ptCount val="1"/>
                <c:pt idx="0">
                  <c:v>Nu</c:v>
                </c:pt>
              </c:strCache>
            </c:strRef>
          </c:tx>
          <c:spPr>
            <a:ln w="28575" cap="rnd">
              <a:solidFill>
                <a:schemeClr val="accent1"/>
              </a:solidFill>
              <a:round/>
            </a:ln>
            <a:effectLst/>
          </c:spPr>
          <c:marker>
            <c:symbol val="none"/>
          </c:marker>
          <c:cat>
            <c:strRef>
              <c:f>Blad1!$A$2:$A$4</c:f>
              <c:strCache>
                <c:ptCount val="3"/>
                <c:pt idx="0">
                  <c:v>Kwaliteit van leven</c:v>
                </c:pt>
                <c:pt idx="1">
                  <c:v>Welbevinden</c:v>
                </c:pt>
                <c:pt idx="2">
                  <c:v>Meedoen</c:v>
                </c:pt>
              </c:strCache>
            </c:strRef>
          </c:cat>
          <c:val>
            <c:numRef>
              <c:f>Blad1!$B$2:$B$4</c:f>
              <c:numCache>
                <c:formatCode>General</c:formatCode>
                <c:ptCount val="3"/>
                <c:pt idx="0">
                  <c:v>2</c:v>
                </c:pt>
                <c:pt idx="1">
                  <c:v>2</c:v>
                </c:pt>
                <c:pt idx="2">
                  <c:v>2</c:v>
                </c:pt>
              </c:numCache>
            </c:numRef>
          </c:val>
          <c:extLst>
            <c:ext xmlns:c16="http://schemas.microsoft.com/office/drawing/2014/chart" uri="{C3380CC4-5D6E-409C-BE32-E72D297353CC}">
              <c16:uniqueId val="{00000000-80D5-48A2-BF0C-B572B04F8B7E}"/>
            </c:ext>
          </c:extLst>
        </c:ser>
        <c:ser>
          <c:idx val="1"/>
          <c:order val="1"/>
          <c:tx>
            <c:strRef>
              <c:f>Blad1!$C$1</c:f>
              <c:strCache>
                <c:ptCount val="1"/>
                <c:pt idx="0">
                  <c:v>Tussenstap</c:v>
                </c:pt>
              </c:strCache>
            </c:strRef>
          </c:tx>
          <c:spPr>
            <a:ln w="28575" cap="rnd">
              <a:solidFill>
                <a:schemeClr val="accent2"/>
              </a:solidFill>
              <a:round/>
            </a:ln>
            <a:effectLst/>
          </c:spPr>
          <c:marker>
            <c:symbol val="none"/>
          </c:marker>
          <c:cat>
            <c:strRef>
              <c:f>Blad1!$A$2:$A$4</c:f>
              <c:strCache>
                <c:ptCount val="3"/>
                <c:pt idx="0">
                  <c:v>Kwaliteit van leven</c:v>
                </c:pt>
                <c:pt idx="1">
                  <c:v>Welbevinden</c:v>
                </c:pt>
                <c:pt idx="2">
                  <c:v>Meedoen</c:v>
                </c:pt>
              </c:strCache>
            </c:strRef>
          </c:cat>
          <c:val>
            <c:numRef>
              <c:f>Blad1!$C$2:$C$4</c:f>
              <c:numCache>
                <c:formatCode>General</c:formatCode>
                <c:ptCount val="3"/>
                <c:pt idx="0">
                  <c:v>3</c:v>
                </c:pt>
                <c:pt idx="1">
                  <c:v>3</c:v>
                </c:pt>
                <c:pt idx="2">
                  <c:v>3</c:v>
                </c:pt>
              </c:numCache>
            </c:numRef>
          </c:val>
          <c:extLst>
            <c:ext xmlns:c16="http://schemas.microsoft.com/office/drawing/2014/chart" uri="{C3380CC4-5D6E-409C-BE32-E72D297353CC}">
              <c16:uniqueId val="{00000001-80D5-48A2-BF0C-B572B04F8B7E}"/>
            </c:ext>
          </c:extLst>
        </c:ser>
        <c:ser>
          <c:idx val="2"/>
          <c:order val="2"/>
          <c:tx>
            <c:strRef>
              <c:f>Blad1!$D$1</c:f>
              <c:strCache>
                <c:ptCount val="1"/>
                <c:pt idx="0">
                  <c:v>Realistisch ideaal</c:v>
                </c:pt>
              </c:strCache>
            </c:strRef>
          </c:tx>
          <c:spPr>
            <a:ln w="28575" cap="rnd">
              <a:solidFill>
                <a:schemeClr val="accent3"/>
              </a:solidFill>
              <a:round/>
            </a:ln>
            <a:effectLst/>
          </c:spPr>
          <c:marker>
            <c:symbol val="none"/>
          </c:marker>
          <c:cat>
            <c:strRef>
              <c:f>Blad1!$A$2:$A$4</c:f>
              <c:strCache>
                <c:ptCount val="3"/>
                <c:pt idx="0">
                  <c:v>Kwaliteit van leven</c:v>
                </c:pt>
                <c:pt idx="1">
                  <c:v>Welbevinden</c:v>
                </c:pt>
                <c:pt idx="2">
                  <c:v>Meedoen</c:v>
                </c:pt>
              </c:strCache>
            </c:strRef>
          </c:cat>
          <c:val>
            <c:numRef>
              <c:f>Blad1!$D$2:$D$4</c:f>
              <c:numCache>
                <c:formatCode>General</c:formatCode>
                <c:ptCount val="3"/>
                <c:pt idx="0">
                  <c:v>5</c:v>
                </c:pt>
                <c:pt idx="1">
                  <c:v>5</c:v>
                </c:pt>
                <c:pt idx="2">
                  <c:v>5</c:v>
                </c:pt>
              </c:numCache>
            </c:numRef>
          </c:val>
          <c:extLst>
            <c:ext xmlns:c16="http://schemas.microsoft.com/office/drawing/2014/chart" uri="{C3380CC4-5D6E-409C-BE32-E72D297353CC}">
              <c16:uniqueId val="{00000002-80D5-48A2-BF0C-B572B04F8B7E}"/>
            </c:ext>
          </c:extLst>
        </c:ser>
        <c:dLbls>
          <c:showLegendKey val="0"/>
          <c:showVal val="0"/>
          <c:showCatName val="0"/>
          <c:showSerName val="0"/>
          <c:showPercent val="0"/>
          <c:showBubbleSize val="0"/>
        </c:dLbls>
        <c:axId val="1281819456"/>
        <c:axId val="1767187744"/>
      </c:radarChart>
      <c:catAx>
        <c:axId val="128181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767187744"/>
        <c:crosses val="autoZero"/>
        <c:auto val="1"/>
        <c:lblAlgn val="ctr"/>
        <c:lblOffset val="100"/>
        <c:noMultiLvlLbl val="0"/>
      </c:catAx>
      <c:valAx>
        <c:axId val="176718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281819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C11E5-F231-4A1E-8401-8B4FFC7F83C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nl-NL"/>
        </a:p>
      </dgm:t>
    </dgm:pt>
    <dgm:pt modelId="{D3BD7B42-DBC1-4984-B617-ACBAF257A532}">
      <dgm:prSet phldrT="[Tekst]"/>
      <dgm:spPr/>
      <dgm:t>
        <a:bodyPr/>
        <a:lstStyle/>
        <a:p>
          <a:r>
            <a:rPr lang="nl-NL" dirty="0"/>
            <a:t>Samen Wageningen</a:t>
          </a:r>
        </a:p>
      </dgm:t>
    </dgm:pt>
    <dgm:pt modelId="{E5803350-493C-4F26-80A6-A9231C6666E5}" type="parTrans" cxnId="{1C11E936-E1C8-41BB-8AFE-CBDB5FC61739}">
      <dgm:prSet/>
      <dgm:spPr/>
      <dgm:t>
        <a:bodyPr/>
        <a:lstStyle/>
        <a:p>
          <a:endParaRPr lang="nl-NL"/>
        </a:p>
      </dgm:t>
    </dgm:pt>
    <dgm:pt modelId="{937BDED8-DCBD-4F7D-83D3-9968CC7D8EA7}" type="sibTrans" cxnId="{1C11E936-E1C8-41BB-8AFE-CBDB5FC61739}">
      <dgm:prSet/>
      <dgm:spPr/>
      <dgm:t>
        <a:bodyPr/>
        <a:lstStyle/>
        <a:p>
          <a:endParaRPr lang="nl-NL"/>
        </a:p>
      </dgm:t>
    </dgm:pt>
    <dgm:pt modelId="{816CD211-19F4-4960-982F-2675AF509F12}">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a:t>1. Verbinden en ontmoeten</a:t>
          </a:r>
        </a:p>
      </dgm:t>
    </dgm:pt>
    <dgm:pt modelId="{2D1EDF55-35F4-41A0-97C1-1E43FCE0C474}" type="parTrans" cxnId="{0D032E0E-6387-4F44-A8E4-E1613D2D64B4}">
      <dgm:prSet/>
      <dgm:spPr/>
      <dgm:t>
        <a:bodyPr/>
        <a:lstStyle/>
        <a:p>
          <a:endParaRPr lang="nl-NL"/>
        </a:p>
      </dgm:t>
    </dgm:pt>
    <dgm:pt modelId="{5373D98A-9594-4DD9-9C80-52F93FA217FC}" type="sibTrans" cxnId="{0D032E0E-6387-4F44-A8E4-E1613D2D64B4}">
      <dgm:prSet/>
      <dgm:spPr/>
      <dgm:t>
        <a:bodyPr/>
        <a:lstStyle/>
        <a:p>
          <a:endParaRPr lang="nl-NL"/>
        </a:p>
      </dgm:t>
    </dgm:pt>
    <dgm:pt modelId="{8CC16E55-F9EB-41D9-AAA4-3B776EB3B34C}">
      <dgm:prSet phldrT="[Tekst]"/>
      <dgm:spPr/>
      <dgm:t>
        <a:bodyPr/>
        <a:lstStyle/>
        <a:p>
          <a:r>
            <a:rPr lang="nl-NL" dirty="0"/>
            <a:t>Ontmoetingsactiviteiten, diversiteit, ouderen, leefbaarheid, vluchtelingen</a:t>
          </a:r>
        </a:p>
      </dgm:t>
    </dgm:pt>
    <dgm:pt modelId="{859C6DA3-F9D1-4077-BDCC-52E4DA471022}" type="parTrans" cxnId="{9F26C55E-2E4A-4EC3-B2B9-AABFE07F0822}">
      <dgm:prSet/>
      <dgm:spPr/>
      <dgm:t>
        <a:bodyPr/>
        <a:lstStyle/>
        <a:p>
          <a:endParaRPr lang="nl-NL"/>
        </a:p>
      </dgm:t>
    </dgm:pt>
    <dgm:pt modelId="{4C83B425-DD34-40F8-A411-614B1A57C16F}" type="sibTrans" cxnId="{9F26C55E-2E4A-4EC3-B2B9-AABFE07F0822}">
      <dgm:prSet/>
      <dgm:spPr/>
      <dgm:t>
        <a:bodyPr/>
        <a:lstStyle/>
        <a:p>
          <a:endParaRPr lang="nl-NL"/>
        </a:p>
      </dgm:t>
    </dgm:pt>
    <dgm:pt modelId="{BA6D3601-6FA4-40D3-BF8E-A44FA4E668D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a:t>3. Vraaggerichte hulp en ondersteuning</a:t>
          </a:r>
        </a:p>
      </dgm:t>
    </dgm:pt>
    <dgm:pt modelId="{6AFCE264-BEFB-413B-9AFE-23918CD36770}" type="parTrans" cxnId="{1CE98419-9C65-4B7F-965A-E309C24B4132}">
      <dgm:prSet/>
      <dgm:spPr/>
      <dgm:t>
        <a:bodyPr/>
        <a:lstStyle/>
        <a:p>
          <a:endParaRPr lang="nl-NL"/>
        </a:p>
      </dgm:t>
    </dgm:pt>
    <dgm:pt modelId="{88A867C0-F587-470A-8064-B788A01484F2}" type="sibTrans" cxnId="{1CE98419-9C65-4B7F-965A-E309C24B4132}">
      <dgm:prSet/>
      <dgm:spPr/>
      <dgm:t>
        <a:bodyPr/>
        <a:lstStyle/>
        <a:p>
          <a:endParaRPr lang="nl-NL"/>
        </a:p>
      </dgm:t>
    </dgm:pt>
    <dgm:pt modelId="{5BDA7F4C-82C3-492E-9FF1-6EE731D1C7F7}">
      <dgm:prSet phldrT="[Tekst]"/>
      <dgm:spPr/>
      <dgm:t>
        <a:bodyPr/>
        <a:lstStyle/>
        <a:p>
          <a:r>
            <a:rPr lang="nl-NL" dirty="0"/>
            <a:t>Mantelzorg en informele hulp, ondersteuning, armoedebestrijding, jeugd in gezin, ouderen, basisvaardigheden</a:t>
          </a:r>
        </a:p>
      </dgm:t>
    </dgm:pt>
    <dgm:pt modelId="{8D6BDEA6-505D-45E3-AC9C-B3DE5B51A813}" type="parTrans" cxnId="{2E7BE097-D4A3-416A-86E9-21717EBB4E53}">
      <dgm:prSet/>
      <dgm:spPr/>
      <dgm:t>
        <a:bodyPr/>
        <a:lstStyle/>
        <a:p>
          <a:endParaRPr lang="nl-NL"/>
        </a:p>
      </dgm:t>
    </dgm:pt>
    <dgm:pt modelId="{75DDBE4C-E0AC-4A87-8B40-9E6E591ADA2C}" type="sibTrans" cxnId="{2E7BE097-D4A3-416A-86E9-21717EBB4E53}">
      <dgm:prSet/>
      <dgm:spPr/>
      <dgm:t>
        <a:bodyPr/>
        <a:lstStyle/>
        <a:p>
          <a:endParaRPr lang="nl-NL"/>
        </a:p>
      </dgm:t>
    </dgm:pt>
    <dgm:pt modelId="{84771C25-5CD7-4051-B3A7-005A4BA0839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a:t>4. Meedoen en </a:t>
          </a:r>
          <a:r>
            <a:rPr lang="nl-NL" dirty="0" err="1"/>
            <a:t>initaitieven</a:t>
          </a:r>
          <a:endParaRPr lang="nl-NL" dirty="0"/>
        </a:p>
        <a:p>
          <a:pPr lvl="0" defTabSz="1111250">
            <a:lnSpc>
              <a:spcPct val="90000"/>
            </a:lnSpc>
            <a:spcBef>
              <a:spcPct val="0"/>
            </a:spcBef>
            <a:spcAft>
              <a:spcPct val="35000"/>
            </a:spcAft>
          </a:pPr>
          <a:endParaRPr lang="nl-NL" dirty="0"/>
        </a:p>
      </dgm:t>
    </dgm:pt>
    <dgm:pt modelId="{198B9A61-C638-4074-B8CE-1D43F3FAAA9E}" type="parTrans" cxnId="{D24BFB48-61BC-4018-BD6E-1DA8A887315D}">
      <dgm:prSet/>
      <dgm:spPr/>
      <dgm:t>
        <a:bodyPr/>
        <a:lstStyle/>
        <a:p>
          <a:endParaRPr lang="nl-NL"/>
        </a:p>
      </dgm:t>
    </dgm:pt>
    <dgm:pt modelId="{1182F9E3-3C55-45BA-98B7-C4CF2BE5C8CB}" type="sibTrans" cxnId="{D24BFB48-61BC-4018-BD6E-1DA8A887315D}">
      <dgm:prSet/>
      <dgm:spPr/>
      <dgm:t>
        <a:bodyPr/>
        <a:lstStyle/>
        <a:p>
          <a:endParaRPr lang="nl-NL"/>
        </a:p>
      </dgm:t>
    </dgm:pt>
    <dgm:pt modelId="{B91A2BF2-B856-4333-93FA-B232A1117281}">
      <dgm:prSet/>
      <dgm:spPr/>
      <dgm:t>
        <a:bodyPr/>
        <a:lstStyle/>
        <a:p>
          <a:r>
            <a:rPr lang="nl-NL" dirty="0"/>
            <a:t>Infrastructuur meedoen, ontwikkelen van mensen, vrije tijd en sport, vluchtelingen, vervoer</a:t>
          </a:r>
        </a:p>
      </dgm:t>
    </dgm:pt>
    <dgm:pt modelId="{B073AA8B-FE8D-4BFA-AE6A-E850539C2203}" type="parTrans" cxnId="{9B1D433E-23C0-4578-B7DF-2E581ADC97F6}">
      <dgm:prSet/>
      <dgm:spPr/>
      <dgm:t>
        <a:bodyPr/>
        <a:lstStyle/>
        <a:p>
          <a:endParaRPr lang="nl-NL"/>
        </a:p>
      </dgm:t>
    </dgm:pt>
    <dgm:pt modelId="{F08C31E7-2F55-4BD2-BA03-132B8C578880}" type="sibTrans" cxnId="{9B1D433E-23C0-4578-B7DF-2E581ADC97F6}">
      <dgm:prSet/>
      <dgm:spPr/>
      <dgm:t>
        <a:bodyPr/>
        <a:lstStyle/>
        <a:p>
          <a:endParaRPr lang="nl-NL"/>
        </a:p>
      </dgm:t>
    </dgm:pt>
    <dgm:pt modelId="{082F9577-EA83-4751-BBA0-B75696DE894C}">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a:t>2. Signaleren en informeren </a:t>
          </a:r>
        </a:p>
      </dgm:t>
    </dgm:pt>
    <dgm:pt modelId="{9645B556-746A-4C6D-9636-5CA099FC7C46}" type="parTrans" cxnId="{2A9D4500-D859-4E9C-B430-739E805A2673}">
      <dgm:prSet/>
      <dgm:spPr/>
      <dgm:t>
        <a:bodyPr/>
        <a:lstStyle/>
        <a:p>
          <a:endParaRPr lang="nl-NL"/>
        </a:p>
      </dgm:t>
    </dgm:pt>
    <dgm:pt modelId="{72EA7608-B88E-49B9-A129-993FAF5E1726}" type="sibTrans" cxnId="{2A9D4500-D859-4E9C-B430-739E805A2673}">
      <dgm:prSet/>
      <dgm:spPr/>
      <dgm:t>
        <a:bodyPr/>
        <a:lstStyle/>
        <a:p>
          <a:endParaRPr lang="nl-NL"/>
        </a:p>
      </dgm:t>
    </dgm:pt>
    <dgm:pt modelId="{1E39F42B-EB11-4B85-9038-A37CB8A0C911}">
      <dgm:prSet/>
      <dgm:spPr/>
      <dgm:t>
        <a:bodyPr/>
        <a:lstStyle/>
        <a:p>
          <a:r>
            <a:rPr lang="nl-NL" dirty="0"/>
            <a:t>Signaleren, mobiliseren van vraag en aanbod, voorlichting en cursussen, informeren</a:t>
          </a:r>
        </a:p>
      </dgm:t>
    </dgm:pt>
    <dgm:pt modelId="{7B1F41AF-2C49-4CBC-9589-3FF4552384C4}" type="parTrans" cxnId="{9CB44508-1D31-4EAD-97CA-7CC0342DA250}">
      <dgm:prSet/>
      <dgm:spPr/>
      <dgm:t>
        <a:bodyPr/>
        <a:lstStyle/>
        <a:p>
          <a:endParaRPr lang="nl-NL"/>
        </a:p>
      </dgm:t>
    </dgm:pt>
    <dgm:pt modelId="{7DC0B45E-35B7-4334-B8DA-9E82130DDE3F}" type="sibTrans" cxnId="{9CB44508-1D31-4EAD-97CA-7CC0342DA250}">
      <dgm:prSet/>
      <dgm:spPr/>
      <dgm:t>
        <a:bodyPr/>
        <a:lstStyle/>
        <a:p>
          <a:endParaRPr lang="nl-NL"/>
        </a:p>
      </dgm:t>
    </dgm:pt>
    <dgm:pt modelId="{D99AC579-89BE-4AFC-9317-65498D1980EE}" type="pres">
      <dgm:prSet presAssocID="{516C11E5-F231-4A1E-8401-8B4FFC7F83C5}" presName="Name0" presStyleCnt="0">
        <dgm:presLayoutVars>
          <dgm:chPref val="1"/>
          <dgm:dir/>
          <dgm:animOne val="branch"/>
          <dgm:animLvl val="lvl"/>
          <dgm:resizeHandles val="exact"/>
        </dgm:presLayoutVars>
      </dgm:prSet>
      <dgm:spPr/>
      <dgm:t>
        <a:bodyPr/>
        <a:lstStyle/>
        <a:p>
          <a:endParaRPr lang="nl-NL"/>
        </a:p>
      </dgm:t>
    </dgm:pt>
    <dgm:pt modelId="{2193DA11-81EF-4371-A207-25575372EC7C}" type="pres">
      <dgm:prSet presAssocID="{D3BD7B42-DBC1-4984-B617-ACBAF257A532}" presName="root1" presStyleCnt="0"/>
      <dgm:spPr/>
    </dgm:pt>
    <dgm:pt modelId="{EC0CB540-D7D0-45AE-AC70-307BCB60444A}" type="pres">
      <dgm:prSet presAssocID="{D3BD7B42-DBC1-4984-B617-ACBAF257A532}" presName="LevelOneTextNode" presStyleLbl="node0" presStyleIdx="0" presStyleCnt="1">
        <dgm:presLayoutVars>
          <dgm:chPref val="3"/>
        </dgm:presLayoutVars>
      </dgm:prSet>
      <dgm:spPr/>
      <dgm:t>
        <a:bodyPr/>
        <a:lstStyle/>
        <a:p>
          <a:endParaRPr lang="nl-NL"/>
        </a:p>
      </dgm:t>
    </dgm:pt>
    <dgm:pt modelId="{26322166-A11A-47FF-86C0-DF31854839D9}" type="pres">
      <dgm:prSet presAssocID="{D3BD7B42-DBC1-4984-B617-ACBAF257A532}" presName="level2hierChild" presStyleCnt="0"/>
      <dgm:spPr/>
    </dgm:pt>
    <dgm:pt modelId="{D0F1DD6C-C129-4ED7-8B69-B3FF6C2C3074}" type="pres">
      <dgm:prSet presAssocID="{2D1EDF55-35F4-41A0-97C1-1E43FCE0C474}" presName="conn2-1" presStyleLbl="parChTrans1D2" presStyleIdx="0" presStyleCnt="4"/>
      <dgm:spPr/>
      <dgm:t>
        <a:bodyPr/>
        <a:lstStyle/>
        <a:p>
          <a:endParaRPr lang="nl-NL"/>
        </a:p>
      </dgm:t>
    </dgm:pt>
    <dgm:pt modelId="{D297180E-9D95-4BD9-928B-4A5C54B9F26F}" type="pres">
      <dgm:prSet presAssocID="{2D1EDF55-35F4-41A0-97C1-1E43FCE0C474}" presName="connTx" presStyleLbl="parChTrans1D2" presStyleIdx="0" presStyleCnt="4"/>
      <dgm:spPr/>
      <dgm:t>
        <a:bodyPr/>
        <a:lstStyle/>
        <a:p>
          <a:endParaRPr lang="nl-NL"/>
        </a:p>
      </dgm:t>
    </dgm:pt>
    <dgm:pt modelId="{BF59A319-F74A-4EE5-A969-11F535710128}" type="pres">
      <dgm:prSet presAssocID="{816CD211-19F4-4960-982F-2675AF509F12}" presName="root2" presStyleCnt="0"/>
      <dgm:spPr/>
    </dgm:pt>
    <dgm:pt modelId="{E21E9123-E97C-4FC2-BAF2-2CCA41A3CC7D}" type="pres">
      <dgm:prSet presAssocID="{816CD211-19F4-4960-982F-2675AF509F12}" presName="LevelTwoTextNode" presStyleLbl="node2" presStyleIdx="0" presStyleCnt="4">
        <dgm:presLayoutVars>
          <dgm:chPref val="3"/>
        </dgm:presLayoutVars>
      </dgm:prSet>
      <dgm:spPr/>
      <dgm:t>
        <a:bodyPr/>
        <a:lstStyle/>
        <a:p>
          <a:endParaRPr lang="nl-NL"/>
        </a:p>
      </dgm:t>
    </dgm:pt>
    <dgm:pt modelId="{492CB69D-4DF7-4F26-8D91-AD644EF0514B}" type="pres">
      <dgm:prSet presAssocID="{816CD211-19F4-4960-982F-2675AF509F12}" presName="level3hierChild" presStyleCnt="0"/>
      <dgm:spPr/>
    </dgm:pt>
    <dgm:pt modelId="{B993A3C0-3270-4072-AD81-59094E3397B3}" type="pres">
      <dgm:prSet presAssocID="{859C6DA3-F9D1-4077-BDCC-52E4DA471022}" presName="conn2-1" presStyleLbl="parChTrans1D3" presStyleIdx="0" presStyleCnt="4"/>
      <dgm:spPr/>
      <dgm:t>
        <a:bodyPr/>
        <a:lstStyle/>
        <a:p>
          <a:endParaRPr lang="nl-NL"/>
        </a:p>
      </dgm:t>
    </dgm:pt>
    <dgm:pt modelId="{33C93167-6EFA-4DA1-B48B-8B7F61930A99}" type="pres">
      <dgm:prSet presAssocID="{859C6DA3-F9D1-4077-BDCC-52E4DA471022}" presName="connTx" presStyleLbl="parChTrans1D3" presStyleIdx="0" presStyleCnt="4"/>
      <dgm:spPr/>
      <dgm:t>
        <a:bodyPr/>
        <a:lstStyle/>
        <a:p>
          <a:endParaRPr lang="nl-NL"/>
        </a:p>
      </dgm:t>
    </dgm:pt>
    <dgm:pt modelId="{A4972B6F-83E5-4B2D-A67E-4E2635494C9F}" type="pres">
      <dgm:prSet presAssocID="{8CC16E55-F9EB-41D9-AAA4-3B776EB3B34C}" presName="root2" presStyleCnt="0"/>
      <dgm:spPr/>
    </dgm:pt>
    <dgm:pt modelId="{D5FBC824-F462-451D-8A85-97B264F66969}" type="pres">
      <dgm:prSet presAssocID="{8CC16E55-F9EB-41D9-AAA4-3B776EB3B34C}" presName="LevelTwoTextNode" presStyleLbl="node3" presStyleIdx="0" presStyleCnt="4">
        <dgm:presLayoutVars>
          <dgm:chPref val="3"/>
        </dgm:presLayoutVars>
      </dgm:prSet>
      <dgm:spPr/>
      <dgm:t>
        <a:bodyPr/>
        <a:lstStyle/>
        <a:p>
          <a:endParaRPr lang="nl-NL"/>
        </a:p>
      </dgm:t>
    </dgm:pt>
    <dgm:pt modelId="{7A801DDA-A17C-46C1-AE5E-D6E5EAAECF74}" type="pres">
      <dgm:prSet presAssocID="{8CC16E55-F9EB-41D9-AAA4-3B776EB3B34C}" presName="level3hierChild" presStyleCnt="0"/>
      <dgm:spPr/>
    </dgm:pt>
    <dgm:pt modelId="{4BD735BD-4613-46C1-A488-6FDABE1E4ADE}" type="pres">
      <dgm:prSet presAssocID="{9645B556-746A-4C6D-9636-5CA099FC7C46}" presName="conn2-1" presStyleLbl="parChTrans1D2" presStyleIdx="1" presStyleCnt="4"/>
      <dgm:spPr/>
      <dgm:t>
        <a:bodyPr/>
        <a:lstStyle/>
        <a:p>
          <a:endParaRPr lang="nl-NL"/>
        </a:p>
      </dgm:t>
    </dgm:pt>
    <dgm:pt modelId="{6F35F1AC-FF86-4273-AF69-D675EEF8BB27}" type="pres">
      <dgm:prSet presAssocID="{9645B556-746A-4C6D-9636-5CA099FC7C46}" presName="connTx" presStyleLbl="parChTrans1D2" presStyleIdx="1" presStyleCnt="4"/>
      <dgm:spPr/>
      <dgm:t>
        <a:bodyPr/>
        <a:lstStyle/>
        <a:p>
          <a:endParaRPr lang="nl-NL"/>
        </a:p>
      </dgm:t>
    </dgm:pt>
    <dgm:pt modelId="{13406A2D-7CA7-42DE-ACBB-4240F8D0B9B4}" type="pres">
      <dgm:prSet presAssocID="{082F9577-EA83-4751-BBA0-B75696DE894C}" presName="root2" presStyleCnt="0"/>
      <dgm:spPr/>
    </dgm:pt>
    <dgm:pt modelId="{880A0E5B-F271-4FF1-974C-9245E1B776BC}" type="pres">
      <dgm:prSet presAssocID="{082F9577-EA83-4751-BBA0-B75696DE894C}" presName="LevelTwoTextNode" presStyleLbl="node2" presStyleIdx="1" presStyleCnt="4">
        <dgm:presLayoutVars>
          <dgm:chPref val="3"/>
        </dgm:presLayoutVars>
      </dgm:prSet>
      <dgm:spPr/>
      <dgm:t>
        <a:bodyPr/>
        <a:lstStyle/>
        <a:p>
          <a:endParaRPr lang="nl-NL"/>
        </a:p>
      </dgm:t>
    </dgm:pt>
    <dgm:pt modelId="{00686FD3-D919-4268-8E30-06D62719DB8D}" type="pres">
      <dgm:prSet presAssocID="{082F9577-EA83-4751-BBA0-B75696DE894C}" presName="level3hierChild" presStyleCnt="0"/>
      <dgm:spPr/>
    </dgm:pt>
    <dgm:pt modelId="{30BE8C89-C9B3-4CA2-9B92-FFE09136C1AC}" type="pres">
      <dgm:prSet presAssocID="{7B1F41AF-2C49-4CBC-9589-3FF4552384C4}" presName="conn2-1" presStyleLbl="parChTrans1D3" presStyleIdx="1" presStyleCnt="4"/>
      <dgm:spPr/>
      <dgm:t>
        <a:bodyPr/>
        <a:lstStyle/>
        <a:p>
          <a:endParaRPr lang="nl-NL"/>
        </a:p>
      </dgm:t>
    </dgm:pt>
    <dgm:pt modelId="{F455B913-367B-4794-A02F-0D6704E98D0D}" type="pres">
      <dgm:prSet presAssocID="{7B1F41AF-2C49-4CBC-9589-3FF4552384C4}" presName="connTx" presStyleLbl="parChTrans1D3" presStyleIdx="1" presStyleCnt="4"/>
      <dgm:spPr/>
      <dgm:t>
        <a:bodyPr/>
        <a:lstStyle/>
        <a:p>
          <a:endParaRPr lang="nl-NL"/>
        </a:p>
      </dgm:t>
    </dgm:pt>
    <dgm:pt modelId="{3EE647D8-953F-4B8D-877F-F36D86151CA0}" type="pres">
      <dgm:prSet presAssocID="{1E39F42B-EB11-4B85-9038-A37CB8A0C911}" presName="root2" presStyleCnt="0"/>
      <dgm:spPr/>
    </dgm:pt>
    <dgm:pt modelId="{BC22C294-2423-49B1-9F87-0F9347DDAB37}" type="pres">
      <dgm:prSet presAssocID="{1E39F42B-EB11-4B85-9038-A37CB8A0C911}" presName="LevelTwoTextNode" presStyleLbl="node3" presStyleIdx="1" presStyleCnt="4">
        <dgm:presLayoutVars>
          <dgm:chPref val="3"/>
        </dgm:presLayoutVars>
      </dgm:prSet>
      <dgm:spPr/>
      <dgm:t>
        <a:bodyPr/>
        <a:lstStyle/>
        <a:p>
          <a:endParaRPr lang="nl-NL"/>
        </a:p>
      </dgm:t>
    </dgm:pt>
    <dgm:pt modelId="{8C5E89E8-6C7C-4F10-A985-A52251B64C57}" type="pres">
      <dgm:prSet presAssocID="{1E39F42B-EB11-4B85-9038-A37CB8A0C911}" presName="level3hierChild" presStyleCnt="0"/>
      <dgm:spPr/>
    </dgm:pt>
    <dgm:pt modelId="{BD39BA58-D89E-4F64-8258-9DA761259994}" type="pres">
      <dgm:prSet presAssocID="{6AFCE264-BEFB-413B-9AFE-23918CD36770}" presName="conn2-1" presStyleLbl="parChTrans1D2" presStyleIdx="2" presStyleCnt="4"/>
      <dgm:spPr/>
      <dgm:t>
        <a:bodyPr/>
        <a:lstStyle/>
        <a:p>
          <a:endParaRPr lang="nl-NL"/>
        </a:p>
      </dgm:t>
    </dgm:pt>
    <dgm:pt modelId="{6C215604-10D4-44AA-85CA-85E32C751483}" type="pres">
      <dgm:prSet presAssocID="{6AFCE264-BEFB-413B-9AFE-23918CD36770}" presName="connTx" presStyleLbl="parChTrans1D2" presStyleIdx="2" presStyleCnt="4"/>
      <dgm:spPr/>
      <dgm:t>
        <a:bodyPr/>
        <a:lstStyle/>
        <a:p>
          <a:endParaRPr lang="nl-NL"/>
        </a:p>
      </dgm:t>
    </dgm:pt>
    <dgm:pt modelId="{5CB0008B-C440-41E2-85C8-BA72FF5FC509}" type="pres">
      <dgm:prSet presAssocID="{BA6D3601-6FA4-40D3-BF8E-A44FA4E668DB}" presName="root2" presStyleCnt="0"/>
      <dgm:spPr/>
    </dgm:pt>
    <dgm:pt modelId="{49066FAA-0E3E-4142-8486-681C3DFF6B34}" type="pres">
      <dgm:prSet presAssocID="{BA6D3601-6FA4-40D3-BF8E-A44FA4E668DB}" presName="LevelTwoTextNode" presStyleLbl="node2" presStyleIdx="2" presStyleCnt="4">
        <dgm:presLayoutVars>
          <dgm:chPref val="3"/>
        </dgm:presLayoutVars>
      </dgm:prSet>
      <dgm:spPr/>
      <dgm:t>
        <a:bodyPr/>
        <a:lstStyle/>
        <a:p>
          <a:endParaRPr lang="nl-NL"/>
        </a:p>
      </dgm:t>
    </dgm:pt>
    <dgm:pt modelId="{2530C2AD-F5B6-4423-B8EA-EA4213D92F9F}" type="pres">
      <dgm:prSet presAssocID="{BA6D3601-6FA4-40D3-BF8E-A44FA4E668DB}" presName="level3hierChild" presStyleCnt="0"/>
      <dgm:spPr/>
    </dgm:pt>
    <dgm:pt modelId="{EA94092B-03AD-4686-A079-47283803EA9E}" type="pres">
      <dgm:prSet presAssocID="{8D6BDEA6-505D-45E3-AC9C-B3DE5B51A813}" presName="conn2-1" presStyleLbl="parChTrans1D3" presStyleIdx="2" presStyleCnt="4"/>
      <dgm:spPr/>
      <dgm:t>
        <a:bodyPr/>
        <a:lstStyle/>
        <a:p>
          <a:endParaRPr lang="nl-NL"/>
        </a:p>
      </dgm:t>
    </dgm:pt>
    <dgm:pt modelId="{0BE07743-3DB2-4C85-8C97-16118FCF0DFA}" type="pres">
      <dgm:prSet presAssocID="{8D6BDEA6-505D-45E3-AC9C-B3DE5B51A813}" presName="connTx" presStyleLbl="parChTrans1D3" presStyleIdx="2" presStyleCnt="4"/>
      <dgm:spPr/>
      <dgm:t>
        <a:bodyPr/>
        <a:lstStyle/>
        <a:p>
          <a:endParaRPr lang="nl-NL"/>
        </a:p>
      </dgm:t>
    </dgm:pt>
    <dgm:pt modelId="{0314508C-164F-4B32-A041-F4202EAAA075}" type="pres">
      <dgm:prSet presAssocID="{5BDA7F4C-82C3-492E-9FF1-6EE731D1C7F7}" presName="root2" presStyleCnt="0"/>
      <dgm:spPr/>
    </dgm:pt>
    <dgm:pt modelId="{F6FF984F-9CEA-4896-8427-5B64A83E4D8B}" type="pres">
      <dgm:prSet presAssocID="{5BDA7F4C-82C3-492E-9FF1-6EE731D1C7F7}" presName="LevelTwoTextNode" presStyleLbl="node3" presStyleIdx="2" presStyleCnt="4">
        <dgm:presLayoutVars>
          <dgm:chPref val="3"/>
        </dgm:presLayoutVars>
      </dgm:prSet>
      <dgm:spPr/>
      <dgm:t>
        <a:bodyPr/>
        <a:lstStyle/>
        <a:p>
          <a:endParaRPr lang="nl-NL"/>
        </a:p>
      </dgm:t>
    </dgm:pt>
    <dgm:pt modelId="{AA9714DF-AFE4-4708-8298-12320A0B5876}" type="pres">
      <dgm:prSet presAssocID="{5BDA7F4C-82C3-492E-9FF1-6EE731D1C7F7}" presName="level3hierChild" presStyleCnt="0"/>
      <dgm:spPr/>
    </dgm:pt>
    <dgm:pt modelId="{948254FF-AAC8-4A29-90F9-E1F2C9E7575C}" type="pres">
      <dgm:prSet presAssocID="{198B9A61-C638-4074-B8CE-1D43F3FAAA9E}" presName="conn2-1" presStyleLbl="parChTrans1D2" presStyleIdx="3" presStyleCnt="4"/>
      <dgm:spPr/>
      <dgm:t>
        <a:bodyPr/>
        <a:lstStyle/>
        <a:p>
          <a:endParaRPr lang="nl-NL"/>
        </a:p>
      </dgm:t>
    </dgm:pt>
    <dgm:pt modelId="{24B12513-6DFB-45C2-ABEC-15A468D67B70}" type="pres">
      <dgm:prSet presAssocID="{198B9A61-C638-4074-B8CE-1D43F3FAAA9E}" presName="connTx" presStyleLbl="parChTrans1D2" presStyleIdx="3" presStyleCnt="4"/>
      <dgm:spPr/>
      <dgm:t>
        <a:bodyPr/>
        <a:lstStyle/>
        <a:p>
          <a:endParaRPr lang="nl-NL"/>
        </a:p>
      </dgm:t>
    </dgm:pt>
    <dgm:pt modelId="{3D716BF7-E1D3-4242-85D8-62265EE0C14D}" type="pres">
      <dgm:prSet presAssocID="{84771C25-5CD7-4051-B3A7-005A4BA08394}" presName="root2" presStyleCnt="0"/>
      <dgm:spPr/>
    </dgm:pt>
    <dgm:pt modelId="{64F8ED10-149A-4D79-B034-9C7B872A62BE}" type="pres">
      <dgm:prSet presAssocID="{84771C25-5CD7-4051-B3A7-005A4BA08394}" presName="LevelTwoTextNode" presStyleLbl="node2" presStyleIdx="3" presStyleCnt="4">
        <dgm:presLayoutVars>
          <dgm:chPref val="3"/>
        </dgm:presLayoutVars>
      </dgm:prSet>
      <dgm:spPr/>
      <dgm:t>
        <a:bodyPr/>
        <a:lstStyle/>
        <a:p>
          <a:endParaRPr lang="nl-NL"/>
        </a:p>
      </dgm:t>
    </dgm:pt>
    <dgm:pt modelId="{D7D623C4-30EC-4C88-92E0-E5B944AF2B69}" type="pres">
      <dgm:prSet presAssocID="{84771C25-5CD7-4051-B3A7-005A4BA08394}" presName="level3hierChild" presStyleCnt="0"/>
      <dgm:spPr/>
    </dgm:pt>
    <dgm:pt modelId="{3A746D73-20CF-435B-86C4-D6FB9A01120E}" type="pres">
      <dgm:prSet presAssocID="{B073AA8B-FE8D-4BFA-AE6A-E850539C2203}" presName="conn2-1" presStyleLbl="parChTrans1D3" presStyleIdx="3" presStyleCnt="4"/>
      <dgm:spPr/>
      <dgm:t>
        <a:bodyPr/>
        <a:lstStyle/>
        <a:p>
          <a:endParaRPr lang="nl-NL"/>
        </a:p>
      </dgm:t>
    </dgm:pt>
    <dgm:pt modelId="{80029BAD-2004-442A-84FC-AAF374C518BC}" type="pres">
      <dgm:prSet presAssocID="{B073AA8B-FE8D-4BFA-AE6A-E850539C2203}" presName="connTx" presStyleLbl="parChTrans1D3" presStyleIdx="3" presStyleCnt="4"/>
      <dgm:spPr/>
      <dgm:t>
        <a:bodyPr/>
        <a:lstStyle/>
        <a:p>
          <a:endParaRPr lang="nl-NL"/>
        </a:p>
      </dgm:t>
    </dgm:pt>
    <dgm:pt modelId="{3A6474BD-A409-441F-A512-754B1008FCDE}" type="pres">
      <dgm:prSet presAssocID="{B91A2BF2-B856-4333-93FA-B232A1117281}" presName="root2" presStyleCnt="0"/>
      <dgm:spPr/>
    </dgm:pt>
    <dgm:pt modelId="{8E7B3926-6FA8-48BD-929C-135CA4300988}" type="pres">
      <dgm:prSet presAssocID="{B91A2BF2-B856-4333-93FA-B232A1117281}" presName="LevelTwoTextNode" presStyleLbl="node3" presStyleIdx="3" presStyleCnt="4">
        <dgm:presLayoutVars>
          <dgm:chPref val="3"/>
        </dgm:presLayoutVars>
      </dgm:prSet>
      <dgm:spPr/>
      <dgm:t>
        <a:bodyPr/>
        <a:lstStyle/>
        <a:p>
          <a:endParaRPr lang="nl-NL"/>
        </a:p>
      </dgm:t>
    </dgm:pt>
    <dgm:pt modelId="{A6442EBC-47EA-432D-A1A5-5E98764FB3D7}" type="pres">
      <dgm:prSet presAssocID="{B91A2BF2-B856-4333-93FA-B232A1117281}" presName="level3hierChild" presStyleCnt="0"/>
      <dgm:spPr/>
    </dgm:pt>
  </dgm:ptLst>
  <dgm:cxnLst>
    <dgm:cxn modelId="{D24BFB48-61BC-4018-BD6E-1DA8A887315D}" srcId="{D3BD7B42-DBC1-4984-B617-ACBAF257A532}" destId="{84771C25-5CD7-4051-B3A7-005A4BA08394}" srcOrd="3" destOrd="0" parTransId="{198B9A61-C638-4074-B8CE-1D43F3FAAA9E}" sibTransId="{1182F9E3-3C55-45BA-98B7-C4CF2BE5C8CB}"/>
    <dgm:cxn modelId="{2E7BE097-D4A3-416A-86E9-21717EBB4E53}" srcId="{BA6D3601-6FA4-40D3-BF8E-A44FA4E668DB}" destId="{5BDA7F4C-82C3-492E-9FF1-6EE731D1C7F7}" srcOrd="0" destOrd="0" parTransId="{8D6BDEA6-505D-45E3-AC9C-B3DE5B51A813}" sibTransId="{75DDBE4C-E0AC-4A87-8B40-9E6E591ADA2C}"/>
    <dgm:cxn modelId="{2795CCA3-A0DA-4673-A703-7325FC195307}" type="presOf" srcId="{516C11E5-F231-4A1E-8401-8B4FFC7F83C5}" destId="{D99AC579-89BE-4AFC-9317-65498D1980EE}" srcOrd="0" destOrd="0" presId="urn:microsoft.com/office/officeart/2008/layout/HorizontalMultiLevelHierarchy"/>
    <dgm:cxn modelId="{9F26C55E-2E4A-4EC3-B2B9-AABFE07F0822}" srcId="{816CD211-19F4-4960-982F-2675AF509F12}" destId="{8CC16E55-F9EB-41D9-AAA4-3B776EB3B34C}" srcOrd="0" destOrd="0" parTransId="{859C6DA3-F9D1-4077-BDCC-52E4DA471022}" sibTransId="{4C83B425-DD34-40F8-A411-614B1A57C16F}"/>
    <dgm:cxn modelId="{FDB4B5A0-770B-4401-9D37-8129FC823B09}" type="presOf" srcId="{D3BD7B42-DBC1-4984-B617-ACBAF257A532}" destId="{EC0CB540-D7D0-45AE-AC70-307BCB60444A}" srcOrd="0" destOrd="0" presId="urn:microsoft.com/office/officeart/2008/layout/HorizontalMultiLevelHierarchy"/>
    <dgm:cxn modelId="{06532701-CA58-4A5B-A076-BAA61E4B2713}" type="presOf" srcId="{1E39F42B-EB11-4B85-9038-A37CB8A0C911}" destId="{BC22C294-2423-49B1-9F87-0F9347DDAB37}" srcOrd="0" destOrd="0" presId="urn:microsoft.com/office/officeart/2008/layout/HorizontalMultiLevelHierarchy"/>
    <dgm:cxn modelId="{70784EE6-86D5-4310-9D9E-C7993B4178B7}" type="presOf" srcId="{8D6BDEA6-505D-45E3-AC9C-B3DE5B51A813}" destId="{EA94092B-03AD-4686-A079-47283803EA9E}" srcOrd="0" destOrd="0" presId="urn:microsoft.com/office/officeart/2008/layout/HorizontalMultiLevelHierarchy"/>
    <dgm:cxn modelId="{980D28BC-580D-4254-8BB0-BA8706F6EE75}" type="presOf" srcId="{84771C25-5CD7-4051-B3A7-005A4BA08394}" destId="{64F8ED10-149A-4D79-B034-9C7B872A62BE}" srcOrd="0" destOrd="0" presId="urn:microsoft.com/office/officeart/2008/layout/HorizontalMultiLevelHierarchy"/>
    <dgm:cxn modelId="{636184B2-AACD-4C92-8F6D-1EE070034F6E}" type="presOf" srcId="{7B1F41AF-2C49-4CBC-9589-3FF4552384C4}" destId="{F455B913-367B-4794-A02F-0D6704E98D0D}" srcOrd="1" destOrd="0" presId="urn:microsoft.com/office/officeart/2008/layout/HorizontalMultiLevelHierarchy"/>
    <dgm:cxn modelId="{7BCC9941-EB65-4A55-B7FD-619614481C0B}" type="presOf" srcId="{B073AA8B-FE8D-4BFA-AE6A-E850539C2203}" destId="{80029BAD-2004-442A-84FC-AAF374C518BC}" srcOrd="1" destOrd="0" presId="urn:microsoft.com/office/officeart/2008/layout/HorizontalMultiLevelHierarchy"/>
    <dgm:cxn modelId="{311A783D-59BB-4727-819C-919E9DB5AC8C}" type="presOf" srcId="{859C6DA3-F9D1-4077-BDCC-52E4DA471022}" destId="{33C93167-6EFA-4DA1-B48B-8B7F61930A99}" srcOrd="1" destOrd="0" presId="urn:microsoft.com/office/officeart/2008/layout/HorizontalMultiLevelHierarchy"/>
    <dgm:cxn modelId="{E4F72C2F-A9FC-4A41-BBE4-C09B822B806B}" type="presOf" srcId="{198B9A61-C638-4074-B8CE-1D43F3FAAA9E}" destId="{948254FF-AAC8-4A29-90F9-E1F2C9E7575C}" srcOrd="0" destOrd="0" presId="urn:microsoft.com/office/officeart/2008/layout/HorizontalMultiLevelHierarchy"/>
    <dgm:cxn modelId="{96F0BC2A-AF4A-4E01-94EE-AF2E64DA0F3D}" type="presOf" srcId="{198B9A61-C638-4074-B8CE-1D43F3FAAA9E}" destId="{24B12513-6DFB-45C2-ABEC-15A468D67B70}" srcOrd="1" destOrd="0" presId="urn:microsoft.com/office/officeart/2008/layout/HorizontalMultiLevelHierarchy"/>
    <dgm:cxn modelId="{D5B838A4-A2F4-4A4E-8149-831CB522E239}" type="presOf" srcId="{6AFCE264-BEFB-413B-9AFE-23918CD36770}" destId="{BD39BA58-D89E-4F64-8258-9DA761259994}" srcOrd="0" destOrd="0" presId="urn:microsoft.com/office/officeart/2008/layout/HorizontalMultiLevelHierarchy"/>
    <dgm:cxn modelId="{DD4FC423-68D9-4018-AB68-083AD44A1BF0}" type="presOf" srcId="{8CC16E55-F9EB-41D9-AAA4-3B776EB3B34C}" destId="{D5FBC824-F462-451D-8A85-97B264F66969}" srcOrd="0" destOrd="0" presId="urn:microsoft.com/office/officeart/2008/layout/HorizontalMultiLevelHierarchy"/>
    <dgm:cxn modelId="{B9C51961-A336-45B8-B0E8-10F9A806A1A4}" type="presOf" srcId="{5BDA7F4C-82C3-492E-9FF1-6EE731D1C7F7}" destId="{F6FF984F-9CEA-4896-8427-5B64A83E4D8B}" srcOrd="0" destOrd="0" presId="urn:microsoft.com/office/officeart/2008/layout/HorizontalMultiLevelHierarchy"/>
    <dgm:cxn modelId="{27C69555-D0C0-433C-B00A-99ABFE0E3640}" type="presOf" srcId="{7B1F41AF-2C49-4CBC-9589-3FF4552384C4}" destId="{30BE8C89-C9B3-4CA2-9B92-FFE09136C1AC}" srcOrd="0" destOrd="0" presId="urn:microsoft.com/office/officeart/2008/layout/HorizontalMultiLevelHierarchy"/>
    <dgm:cxn modelId="{1F0214D5-5428-4FAA-B5CC-CBFD26C22AF7}" type="presOf" srcId="{9645B556-746A-4C6D-9636-5CA099FC7C46}" destId="{4BD735BD-4613-46C1-A488-6FDABE1E4ADE}" srcOrd="0" destOrd="0" presId="urn:microsoft.com/office/officeart/2008/layout/HorizontalMultiLevelHierarchy"/>
    <dgm:cxn modelId="{60F926E8-8134-4E99-8A3F-C1D8D0DEC3EC}" type="presOf" srcId="{082F9577-EA83-4751-BBA0-B75696DE894C}" destId="{880A0E5B-F271-4FF1-974C-9245E1B776BC}" srcOrd="0" destOrd="0" presId="urn:microsoft.com/office/officeart/2008/layout/HorizontalMultiLevelHierarchy"/>
    <dgm:cxn modelId="{F839EE35-C90D-4F34-9CA0-DABF178265D1}" type="presOf" srcId="{8D6BDEA6-505D-45E3-AC9C-B3DE5B51A813}" destId="{0BE07743-3DB2-4C85-8C97-16118FCF0DFA}" srcOrd="1" destOrd="0" presId="urn:microsoft.com/office/officeart/2008/layout/HorizontalMultiLevelHierarchy"/>
    <dgm:cxn modelId="{A3F61D48-EBFD-4832-B83C-70A7D1DECBA6}" type="presOf" srcId="{9645B556-746A-4C6D-9636-5CA099FC7C46}" destId="{6F35F1AC-FF86-4273-AF69-D675EEF8BB27}" srcOrd="1" destOrd="0" presId="urn:microsoft.com/office/officeart/2008/layout/HorizontalMultiLevelHierarchy"/>
    <dgm:cxn modelId="{C9C1E6CC-E234-458D-94FE-7F4D88A59584}" type="presOf" srcId="{B91A2BF2-B856-4333-93FA-B232A1117281}" destId="{8E7B3926-6FA8-48BD-929C-135CA4300988}" srcOrd="0" destOrd="0" presId="urn:microsoft.com/office/officeart/2008/layout/HorizontalMultiLevelHierarchy"/>
    <dgm:cxn modelId="{2A9D4500-D859-4E9C-B430-739E805A2673}" srcId="{D3BD7B42-DBC1-4984-B617-ACBAF257A532}" destId="{082F9577-EA83-4751-BBA0-B75696DE894C}" srcOrd="1" destOrd="0" parTransId="{9645B556-746A-4C6D-9636-5CA099FC7C46}" sibTransId="{72EA7608-B88E-49B9-A129-993FAF5E1726}"/>
    <dgm:cxn modelId="{5D8346F7-8EF9-495F-8E07-A1EAEE708133}" type="presOf" srcId="{6AFCE264-BEFB-413B-9AFE-23918CD36770}" destId="{6C215604-10D4-44AA-85CA-85E32C751483}" srcOrd="1" destOrd="0" presId="urn:microsoft.com/office/officeart/2008/layout/HorizontalMultiLevelHierarchy"/>
    <dgm:cxn modelId="{9B1D433E-23C0-4578-B7DF-2E581ADC97F6}" srcId="{84771C25-5CD7-4051-B3A7-005A4BA08394}" destId="{B91A2BF2-B856-4333-93FA-B232A1117281}" srcOrd="0" destOrd="0" parTransId="{B073AA8B-FE8D-4BFA-AE6A-E850539C2203}" sibTransId="{F08C31E7-2F55-4BD2-BA03-132B8C578880}"/>
    <dgm:cxn modelId="{1C11E936-E1C8-41BB-8AFE-CBDB5FC61739}" srcId="{516C11E5-F231-4A1E-8401-8B4FFC7F83C5}" destId="{D3BD7B42-DBC1-4984-B617-ACBAF257A532}" srcOrd="0" destOrd="0" parTransId="{E5803350-493C-4F26-80A6-A9231C6666E5}" sibTransId="{937BDED8-DCBD-4F7D-83D3-9968CC7D8EA7}"/>
    <dgm:cxn modelId="{D4375960-2F24-4588-B63D-26BA71BC7A3E}" type="presOf" srcId="{859C6DA3-F9D1-4077-BDCC-52E4DA471022}" destId="{B993A3C0-3270-4072-AD81-59094E3397B3}" srcOrd="0" destOrd="0" presId="urn:microsoft.com/office/officeart/2008/layout/HorizontalMultiLevelHierarchy"/>
    <dgm:cxn modelId="{9CB44508-1D31-4EAD-97CA-7CC0342DA250}" srcId="{082F9577-EA83-4751-BBA0-B75696DE894C}" destId="{1E39F42B-EB11-4B85-9038-A37CB8A0C911}" srcOrd="0" destOrd="0" parTransId="{7B1F41AF-2C49-4CBC-9589-3FF4552384C4}" sibTransId="{7DC0B45E-35B7-4334-B8DA-9E82130DDE3F}"/>
    <dgm:cxn modelId="{1CE98419-9C65-4B7F-965A-E309C24B4132}" srcId="{D3BD7B42-DBC1-4984-B617-ACBAF257A532}" destId="{BA6D3601-6FA4-40D3-BF8E-A44FA4E668DB}" srcOrd="2" destOrd="0" parTransId="{6AFCE264-BEFB-413B-9AFE-23918CD36770}" sibTransId="{88A867C0-F587-470A-8064-B788A01484F2}"/>
    <dgm:cxn modelId="{F593907E-9E3C-4467-A745-701F8CAA5659}" type="presOf" srcId="{B073AA8B-FE8D-4BFA-AE6A-E850539C2203}" destId="{3A746D73-20CF-435B-86C4-D6FB9A01120E}" srcOrd="0" destOrd="0" presId="urn:microsoft.com/office/officeart/2008/layout/HorizontalMultiLevelHierarchy"/>
    <dgm:cxn modelId="{ECA556CB-65AA-4E97-BB38-650499FF3368}" type="presOf" srcId="{2D1EDF55-35F4-41A0-97C1-1E43FCE0C474}" destId="{D0F1DD6C-C129-4ED7-8B69-B3FF6C2C3074}" srcOrd="0" destOrd="0" presId="urn:microsoft.com/office/officeart/2008/layout/HorizontalMultiLevelHierarchy"/>
    <dgm:cxn modelId="{F39E6E07-E4A6-4EB8-89B9-E6BBDF2155E3}" type="presOf" srcId="{BA6D3601-6FA4-40D3-BF8E-A44FA4E668DB}" destId="{49066FAA-0E3E-4142-8486-681C3DFF6B34}" srcOrd="0" destOrd="0" presId="urn:microsoft.com/office/officeart/2008/layout/HorizontalMultiLevelHierarchy"/>
    <dgm:cxn modelId="{6A16D2F1-F5A4-4624-A707-789280B05410}" type="presOf" srcId="{2D1EDF55-35F4-41A0-97C1-1E43FCE0C474}" destId="{D297180E-9D95-4BD9-928B-4A5C54B9F26F}" srcOrd="1" destOrd="0" presId="urn:microsoft.com/office/officeart/2008/layout/HorizontalMultiLevelHierarchy"/>
    <dgm:cxn modelId="{A24CEFAE-FEA6-4BFA-8FB1-0065D8EB47C1}" type="presOf" srcId="{816CD211-19F4-4960-982F-2675AF509F12}" destId="{E21E9123-E97C-4FC2-BAF2-2CCA41A3CC7D}" srcOrd="0" destOrd="0" presId="urn:microsoft.com/office/officeart/2008/layout/HorizontalMultiLevelHierarchy"/>
    <dgm:cxn modelId="{0D032E0E-6387-4F44-A8E4-E1613D2D64B4}" srcId="{D3BD7B42-DBC1-4984-B617-ACBAF257A532}" destId="{816CD211-19F4-4960-982F-2675AF509F12}" srcOrd="0" destOrd="0" parTransId="{2D1EDF55-35F4-41A0-97C1-1E43FCE0C474}" sibTransId="{5373D98A-9594-4DD9-9C80-52F93FA217FC}"/>
    <dgm:cxn modelId="{87C14BAD-606B-49BB-A2B3-857DB13E15BE}" type="presParOf" srcId="{D99AC579-89BE-4AFC-9317-65498D1980EE}" destId="{2193DA11-81EF-4371-A207-25575372EC7C}" srcOrd="0" destOrd="0" presId="urn:microsoft.com/office/officeart/2008/layout/HorizontalMultiLevelHierarchy"/>
    <dgm:cxn modelId="{0C484537-844A-44E3-9A19-5070C7A65F53}" type="presParOf" srcId="{2193DA11-81EF-4371-A207-25575372EC7C}" destId="{EC0CB540-D7D0-45AE-AC70-307BCB60444A}" srcOrd="0" destOrd="0" presId="urn:microsoft.com/office/officeart/2008/layout/HorizontalMultiLevelHierarchy"/>
    <dgm:cxn modelId="{C20532A8-06BA-4247-ACC9-04D4FC49E660}" type="presParOf" srcId="{2193DA11-81EF-4371-A207-25575372EC7C}" destId="{26322166-A11A-47FF-86C0-DF31854839D9}" srcOrd="1" destOrd="0" presId="urn:microsoft.com/office/officeart/2008/layout/HorizontalMultiLevelHierarchy"/>
    <dgm:cxn modelId="{E5D89D22-3629-4990-833F-9746FA1253C3}" type="presParOf" srcId="{26322166-A11A-47FF-86C0-DF31854839D9}" destId="{D0F1DD6C-C129-4ED7-8B69-B3FF6C2C3074}" srcOrd="0" destOrd="0" presId="urn:microsoft.com/office/officeart/2008/layout/HorizontalMultiLevelHierarchy"/>
    <dgm:cxn modelId="{53DE6AEE-6B5D-4009-8AF9-9C7C725D0242}" type="presParOf" srcId="{D0F1DD6C-C129-4ED7-8B69-B3FF6C2C3074}" destId="{D297180E-9D95-4BD9-928B-4A5C54B9F26F}" srcOrd="0" destOrd="0" presId="urn:microsoft.com/office/officeart/2008/layout/HorizontalMultiLevelHierarchy"/>
    <dgm:cxn modelId="{96218277-EE37-4C21-87C7-10DC321F8E6D}" type="presParOf" srcId="{26322166-A11A-47FF-86C0-DF31854839D9}" destId="{BF59A319-F74A-4EE5-A969-11F535710128}" srcOrd="1" destOrd="0" presId="urn:microsoft.com/office/officeart/2008/layout/HorizontalMultiLevelHierarchy"/>
    <dgm:cxn modelId="{FF1071D3-147D-422D-B116-A161023461FD}" type="presParOf" srcId="{BF59A319-F74A-4EE5-A969-11F535710128}" destId="{E21E9123-E97C-4FC2-BAF2-2CCA41A3CC7D}" srcOrd="0" destOrd="0" presId="urn:microsoft.com/office/officeart/2008/layout/HorizontalMultiLevelHierarchy"/>
    <dgm:cxn modelId="{FC72AFD5-9465-4366-9E93-2FEFB475A82C}" type="presParOf" srcId="{BF59A319-F74A-4EE5-A969-11F535710128}" destId="{492CB69D-4DF7-4F26-8D91-AD644EF0514B}" srcOrd="1" destOrd="0" presId="urn:microsoft.com/office/officeart/2008/layout/HorizontalMultiLevelHierarchy"/>
    <dgm:cxn modelId="{03B5DA9E-01F5-4C73-8302-D68333767E08}" type="presParOf" srcId="{492CB69D-4DF7-4F26-8D91-AD644EF0514B}" destId="{B993A3C0-3270-4072-AD81-59094E3397B3}" srcOrd="0" destOrd="0" presId="urn:microsoft.com/office/officeart/2008/layout/HorizontalMultiLevelHierarchy"/>
    <dgm:cxn modelId="{60A93167-E1AA-49F5-8E5E-E6AE8CFA83A3}" type="presParOf" srcId="{B993A3C0-3270-4072-AD81-59094E3397B3}" destId="{33C93167-6EFA-4DA1-B48B-8B7F61930A99}" srcOrd="0" destOrd="0" presId="urn:microsoft.com/office/officeart/2008/layout/HorizontalMultiLevelHierarchy"/>
    <dgm:cxn modelId="{633BDD5E-CD78-4E55-BB2F-16CE3CED4308}" type="presParOf" srcId="{492CB69D-4DF7-4F26-8D91-AD644EF0514B}" destId="{A4972B6F-83E5-4B2D-A67E-4E2635494C9F}" srcOrd="1" destOrd="0" presId="urn:microsoft.com/office/officeart/2008/layout/HorizontalMultiLevelHierarchy"/>
    <dgm:cxn modelId="{E5007D3B-3568-4F08-8E9B-F8CE77617293}" type="presParOf" srcId="{A4972B6F-83E5-4B2D-A67E-4E2635494C9F}" destId="{D5FBC824-F462-451D-8A85-97B264F66969}" srcOrd="0" destOrd="0" presId="urn:microsoft.com/office/officeart/2008/layout/HorizontalMultiLevelHierarchy"/>
    <dgm:cxn modelId="{C0019354-433A-4B70-83E0-306CBA4C7984}" type="presParOf" srcId="{A4972B6F-83E5-4B2D-A67E-4E2635494C9F}" destId="{7A801DDA-A17C-46C1-AE5E-D6E5EAAECF74}" srcOrd="1" destOrd="0" presId="urn:microsoft.com/office/officeart/2008/layout/HorizontalMultiLevelHierarchy"/>
    <dgm:cxn modelId="{33D6852E-736D-4B80-B8C4-581F818F8F02}" type="presParOf" srcId="{26322166-A11A-47FF-86C0-DF31854839D9}" destId="{4BD735BD-4613-46C1-A488-6FDABE1E4ADE}" srcOrd="2" destOrd="0" presId="urn:microsoft.com/office/officeart/2008/layout/HorizontalMultiLevelHierarchy"/>
    <dgm:cxn modelId="{0345D7B6-96E9-4D75-AAA5-716E10393A20}" type="presParOf" srcId="{4BD735BD-4613-46C1-A488-6FDABE1E4ADE}" destId="{6F35F1AC-FF86-4273-AF69-D675EEF8BB27}" srcOrd="0" destOrd="0" presId="urn:microsoft.com/office/officeart/2008/layout/HorizontalMultiLevelHierarchy"/>
    <dgm:cxn modelId="{427203C9-2772-4006-880D-A7F2AFC57358}" type="presParOf" srcId="{26322166-A11A-47FF-86C0-DF31854839D9}" destId="{13406A2D-7CA7-42DE-ACBB-4240F8D0B9B4}" srcOrd="3" destOrd="0" presId="urn:microsoft.com/office/officeart/2008/layout/HorizontalMultiLevelHierarchy"/>
    <dgm:cxn modelId="{B61FB279-206F-4E8F-AA59-4435B0804FCB}" type="presParOf" srcId="{13406A2D-7CA7-42DE-ACBB-4240F8D0B9B4}" destId="{880A0E5B-F271-4FF1-974C-9245E1B776BC}" srcOrd="0" destOrd="0" presId="urn:microsoft.com/office/officeart/2008/layout/HorizontalMultiLevelHierarchy"/>
    <dgm:cxn modelId="{08504849-5D67-4BC6-9454-14606CDA1546}" type="presParOf" srcId="{13406A2D-7CA7-42DE-ACBB-4240F8D0B9B4}" destId="{00686FD3-D919-4268-8E30-06D62719DB8D}" srcOrd="1" destOrd="0" presId="urn:microsoft.com/office/officeart/2008/layout/HorizontalMultiLevelHierarchy"/>
    <dgm:cxn modelId="{71C0D0C1-4AAF-48B9-A741-41FE0701D619}" type="presParOf" srcId="{00686FD3-D919-4268-8E30-06D62719DB8D}" destId="{30BE8C89-C9B3-4CA2-9B92-FFE09136C1AC}" srcOrd="0" destOrd="0" presId="urn:microsoft.com/office/officeart/2008/layout/HorizontalMultiLevelHierarchy"/>
    <dgm:cxn modelId="{BF2354DD-A533-4315-8392-6898A662595D}" type="presParOf" srcId="{30BE8C89-C9B3-4CA2-9B92-FFE09136C1AC}" destId="{F455B913-367B-4794-A02F-0D6704E98D0D}" srcOrd="0" destOrd="0" presId="urn:microsoft.com/office/officeart/2008/layout/HorizontalMultiLevelHierarchy"/>
    <dgm:cxn modelId="{62DB1B22-E9CE-4428-8027-2F1EEBF1C317}" type="presParOf" srcId="{00686FD3-D919-4268-8E30-06D62719DB8D}" destId="{3EE647D8-953F-4B8D-877F-F36D86151CA0}" srcOrd="1" destOrd="0" presId="urn:microsoft.com/office/officeart/2008/layout/HorizontalMultiLevelHierarchy"/>
    <dgm:cxn modelId="{BD0CB4C6-54F9-41D0-874A-BE883457DA06}" type="presParOf" srcId="{3EE647D8-953F-4B8D-877F-F36D86151CA0}" destId="{BC22C294-2423-49B1-9F87-0F9347DDAB37}" srcOrd="0" destOrd="0" presId="urn:microsoft.com/office/officeart/2008/layout/HorizontalMultiLevelHierarchy"/>
    <dgm:cxn modelId="{0861EAB9-D7E0-498E-A1B4-51C8F943DA17}" type="presParOf" srcId="{3EE647D8-953F-4B8D-877F-F36D86151CA0}" destId="{8C5E89E8-6C7C-4F10-A985-A52251B64C57}" srcOrd="1" destOrd="0" presId="urn:microsoft.com/office/officeart/2008/layout/HorizontalMultiLevelHierarchy"/>
    <dgm:cxn modelId="{6A67ECDB-EE65-4F3F-AC89-74B2AA8DD533}" type="presParOf" srcId="{26322166-A11A-47FF-86C0-DF31854839D9}" destId="{BD39BA58-D89E-4F64-8258-9DA761259994}" srcOrd="4" destOrd="0" presId="urn:microsoft.com/office/officeart/2008/layout/HorizontalMultiLevelHierarchy"/>
    <dgm:cxn modelId="{C77CA73B-29B3-4E80-8711-FC659E4A8B67}" type="presParOf" srcId="{BD39BA58-D89E-4F64-8258-9DA761259994}" destId="{6C215604-10D4-44AA-85CA-85E32C751483}" srcOrd="0" destOrd="0" presId="urn:microsoft.com/office/officeart/2008/layout/HorizontalMultiLevelHierarchy"/>
    <dgm:cxn modelId="{ED44059A-A25F-454E-968E-ECA4FD4782E0}" type="presParOf" srcId="{26322166-A11A-47FF-86C0-DF31854839D9}" destId="{5CB0008B-C440-41E2-85C8-BA72FF5FC509}" srcOrd="5" destOrd="0" presId="urn:microsoft.com/office/officeart/2008/layout/HorizontalMultiLevelHierarchy"/>
    <dgm:cxn modelId="{67D0D76C-ABF0-495F-894B-B0BB9CC2AD9A}" type="presParOf" srcId="{5CB0008B-C440-41E2-85C8-BA72FF5FC509}" destId="{49066FAA-0E3E-4142-8486-681C3DFF6B34}" srcOrd="0" destOrd="0" presId="urn:microsoft.com/office/officeart/2008/layout/HorizontalMultiLevelHierarchy"/>
    <dgm:cxn modelId="{F1005E56-1CFD-4A63-B5A6-BBCB01D017A1}" type="presParOf" srcId="{5CB0008B-C440-41E2-85C8-BA72FF5FC509}" destId="{2530C2AD-F5B6-4423-B8EA-EA4213D92F9F}" srcOrd="1" destOrd="0" presId="urn:microsoft.com/office/officeart/2008/layout/HorizontalMultiLevelHierarchy"/>
    <dgm:cxn modelId="{52AFFCF1-9A52-4D17-8450-843F4B684AF3}" type="presParOf" srcId="{2530C2AD-F5B6-4423-B8EA-EA4213D92F9F}" destId="{EA94092B-03AD-4686-A079-47283803EA9E}" srcOrd="0" destOrd="0" presId="urn:microsoft.com/office/officeart/2008/layout/HorizontalMultiLevelHierarchy"/>
    <dgm:cxn modelId="{A7BE8185-C2CC-4530-95D0-43371EFC291D}" type="presParOf" srcId="{EA94092B-03AD-4686-A079-47283803EA9E}" destId="{0BE07743-3DB2-4C85-8C97-16118FCF0DFA}" srcOrd="0" destOrd="0" presId="urn:microsoft.com/office/officeart/2008/layout/HorizontalMultiLevelHierarchy"/>
    <dgm:cxn modelId="{445E483B-AB7B-4EFD-8689-68095530B9C4}" type="presParOf" srcId="{2530C2AD-F5B6-4423-B8EA-EA4213D92F9F}" destId="{0314508C-164F-4B32-A041-F4202EAAA075}" srcOrd="1" destOrd="0" presId="urn:microsoft.com/office/officeart/2008/layout/HorizontalMultiLevelHierarchy"/>
    <dgm:cxn modelId="{CBD54BD3-A1D0-4006-A91E-7D9874B54346}" type="presParOf" srcId="{0314508C-164F-4B32-A041-F4202EAAA075}" destId="{F6FF984F-9CEA-4896-8427-5B64A83E4D8B}" srcOrd="0" destOrd="0" presId="urn:microsoft.com/office/officeart/2008/layout/HorizontalMultiLevelHierarchy"/>
    <dgm:cxn modelId="{D0B5CCC2-24E2-4E6F-9A30-D152A0F64B17}" type="presParOf" srcId="{0314508C-164F-4B32-A041-F4202EAAA075}" destId="{AA9714DF-AFE4-4708-8298-12320A0B5876}" srcOrd="1" destOrd="0" presId="urn:microsoft.com/office/officeart/2008/layout/HorizontalMultiLevelHierarchy"/>
    <dgm:cxn modelId="{18E714B7-47F6-4203-B514-956A538FFDFC}" type="presParOf" srcId="{26322166-A11A-47FF-86C0-DF31854839D9}" destId="{948254FF-AAC8-4A29-90F9-E1F2C9E7575C}" srcOrd="6" destOrd="0" presId="urn:microsoft.com/office/officeart/2008/layout/HorizontalMultiLevelHierarchy"/>
    <dgm:cxn modelId="{DA3CBAFC-C638-4683-8E9A-3AEE31256733}" type="presParOf" srcId="{948254FF-AAC8-4A29-90F9-E1F2C9E7575C}" destId="{24B12513-6DFB-45C2-ABEC-15A468D67B70}" srcOrd="0" destOrd="0" presId="urn:microsoft.com/office/officeart/2008/layout/HorizontalMultiLevelHierarchy"/>
    <dgm:cxn modelId="{A66F071C-03A3-4020-A5DC-E4A0C4834A1D}" type="presParOf" srcId="{26322166-A11A-47FF-86C0-DF31854839D9}" destId="{3D716BF7-E1D3-4242-85D8-62265EE0C14D}" srcOrd="7" destOrd="0" presId="urn:microsoft.com/office/officeart/2008/layout/HorizontalMultiLevelHierarchy"/>
    <dgm:cxn modelId="{C20755C6-2DF1-495C-A798-112B83C4D9EE}" type="presParOf" srcId="{3D716BF7-E1D3-4242-85D8-62265EE0C14D}" destId="{64F8ED10-149A-4D79-B034-9C7B872A62BE}" srcOrd="0" destOrd="0" presId="urn:microsoft.com/office/officeart/2008/layout/HorizontalMultiLevelHierarchy"/>
    <dgm:cxn modelId="{E0CDA145-1CA0-44F2-9E3E-4EC71C56C547}" type="presParOf" srcId="{3D716BF7-E1D3-4242-85D8-62265EE0C14D}" destId="{D7D623C4-30EC-4C88-92E0-E5B944AF2B69}" srcOrd="1" destOrd="0" presId="urn:microsoft.com/office/officeart/2008/layout/HorizontalMultiLevelHierarchy"/>
    <dgm:cxn modelId="{BCDF6974-7900-49A8-B283-09E2BC92759B}" type="presParOf" srcId="{D7D623C4-30EC-4C88-92E0-E5B944AF2B69}" destId="{3A746D73-20CF-435B-86C4-D6FB9A01120E}" srcOrd="0" destOrd="0" presId="urn:microsoft.com/office/officeart/2008/layout/HorizontalMultiLevelHierarchy"/>
    <dgm:cxn modelId="{CD448CC7-DCF0-4410-949E-359A77A202A5}" type="presParOf" srcId="{3A746D73-20CF-435B-86C4-D6FB9A01120E}" destId="{80029BAD-2004-442A-84FC-AAF374C518BC}" srcOrd="0" destOrd="0" presId="urn:microsoft.com/office/officeart/2008/layout/HorizontalMultiLevelHierarchy"/>
    <dgm:cxn modelId="{B2380D35-8005-479D-883E-A404DAEFBC71}" type="presParOf" srcId="{D7D623C4-30EC-4C88-92E0-E5B944AF2B69}" destId="{3A6474BD-A409-441F-A512-754B1008FCDE}" srcOrd="1" destOrd="0" presId="urn:microsoft.com/office/officeart/2008/layout/HorizontalMultiLevelHierarchy"/>
    <dgm:cxn modelId="{08E060A7-E269-4B79-A121-5DF2F4CBBDEF}" type="presParOf" srcId="{3A6474BD-A409-441F-A512-754B1008FCDE}" destId="{8E7B3926-6FA8-48BD-929C-135CA4300988}" srcOrd="0" destOrd="0" presId="urn:microsoft.com/office/officeart/2008/layout/HorizontalMultiLevelHierarchy"/>
    <dgm:cxn modelId="{A2B4D295-7D38-4481-9634-7A3C440363C2}" type="presParOf" srcId="{3A6474BD-A409-441F-A512-754B1008FCDE}" destId="{A6442EBC-47EA-432D-A1A5-5E98764FB3D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46D73-20CF-435B-86C4-D6FB9A01120E}">
      <dsp:nvSpPr>
        <dsp:cNvPr id="0" name=""/>
        <dsp:cNvSpPr/>
      </dsp:nvSpPr>
      <dsp:spPr>
        <a:xfrm>
          <a:off x="4069527" y="4059645"/>
          <a:ext cx="540448" cy="91440"/>
        </a:xfrm>
        <a:custGeom>
          <a:avLst/>
          <a:gdLst/>
          <a:ahLst/>
          <a:cxnLst/>
          <a:rect l="0" t="0" r="0" b="0"/>
          <a:pathLst>
            <a:path>
              <a:moveTo>
                <a:pt x="0" y="45720"/>
              </a:moveTo>
              <a:lnTo>
                <a:pt x="540448" y="45720"/>
              </a:lnTo>
            </a:path>
          </a:pathLst>
        </a:custGeom>
        <a:noFill/>
        <a:ln w="1079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326240" y="4091854"/>
        <a:ext cx="27022" cy="27022"/>
      </dsp:txXfrm>
    </dsp:sp>
    <dsp:sp modelId="{948254FF-AAC8-4A29-90F9-E1F2C9E7575C}">
      <dsp:nvSpPr>
        <dsp:cNvPr id="0" name=""/>
        <dsp:cNvSpPr/>
      </dsp:nvSpPr>
      <dsp:spPr>
        <a:xfrm>
          <a:off x="826833" y="2560637"/>
          <a:ext cx="540448" cy="1544728"/>
        </a:xfrm>
        <a:custGeom>
          <a:avLst/>
          <a:gdLst/>
          <a:ahLst/>
          <a:cxnLst/>
          <a:rect l="0" t="0" r="0" b="0"/>
          <a:pathLst>
            <a:path>
              <a:moveTo>
                <a:pt x="0" y="0"/>
              </a:moveTo>
              <a:lnTo>
                <a:pt x="270224" y="0"/>
              </a:lnTo>
              <a:lnTo>
                <a:pt x="270224" y="1544728"/>
              </a:lnTo>
              <a:lnTo>
                <a:pt x="540448" y="1544728"/>
              </a:lnTo>
            </a:path>
          </a:pathLst>
        </a:cu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1056144" y="3292088"/>
        <a:ext cx="81827" cy="81827"/>
      </dsp:txXfrm>
    </dsp:sp>
    <dsp:sp modelId="{EA94092B-03AD-4686-A079-47283803EA9E}">
      <dsp:nvSpPr>
        <dsp:cNvPr id="0" name=""/>
        <dsp:cNvSpPr/>
      </dsp:nvSpPr>
      <dsp:spPr>
        <a:xfrm>
          <a:off x="4069527" y="3029826"/>
          <a:ext cx="540448" cy="91440"/>
        </a:xfrm>
        <a:custGeom>
          <a:avLst/>
          <a:gdLst/>
          <a:ahLst/>
          <a:cxnLst/>
          <a:rect l="0" t="0" r="0" b="0"/>
          <a:pathLst>
            <a:path>
              <a:moveTo>
                <a:pt x="0" y="45720"/>
              </a:moveTo>
              <a:lnTo>
                <a:pt x="540448" y="45720"/>
              </a:lnTo>
            </a:path>
          </a:pathLst>
        </a:custGeom>
        <a:noFill/>
        <a:ln w="1079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326240" y="3062035"/>
        <a:ext cx="27022" cy="27022"/>
      </dsp:txXfrm>
    </dsp:sp>
    <dsp:sp modelId="{BD39BA58-D89E-4F64-8258-9DA761259994}">
      <dsp:nvSpPr>
        <dsp:cNvPr id="0" name=""/>
        <dsp:cNvSpPr/>
      </dsp:nvSpPr>
      <dsp:spPr>
        <a:xfrm>
          <a:off x="826833" y="2560637"/>
          <a:ext cx="540448" cy="514909"/>
        </a:xfrm>
        <a:custGeom>
          <a:avLst/>
          <a:gdLst/>
          <a:ahLst/>
          <a:cxnLst/>
          <a:rect l="0" t="0" r="0" b="0"/>
          <a:pathLst>
            <a:path>
              <a:moveTo>
                <a:pt x="0" y="0"/>
              </a:moveTo>
              <a:lnTo>
                <a:pt x="270224" y="0"/>
              </a:lnTo>
              <a:lnTo>
                <a:pt x="270224" y="514909"/>
              </a:lnTo>
              <a:lnTo>
                <a:pt x="540448" y="514909"/>
              </a:lnTo>
            </a:path>
          </a:pathLst>
        </a:cu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1078396" y="2799430"/>
        <a:ext cx="37323" cy="37323"/>
      </dsp:txXfrm>
    </dsp:sp>
    <dsp:sp modelId="{30BE8C89-C9B3-4CA2-9B92-FFE09136C1AC}">
      <dsp:nvSpPr>
        <dsp:cNvPr id="0" name=""/>
        <dsp:cNvSpPr/>
      </dsp:nvSpPr>
      <dsp:spPr>
        <a:xfrm>
          <a:off x="4069527" y="2000008"/>
          <a:ext cx="540448" cy="91440"/>
        </a:xfrm>
        <a:custGeom>
          <a:avLst/>
          <a:gdLst/>
          <a:ahLst/>
          <a:cxnLst/>
          <a:rect l="0" t="0" r="0" b="0"/>
          <a:pathLst>
            <a:path>
              <a:moveTo>
                <a:pt x="0" y="45720"/>
              </a:moveTo>
              <a:lnTo>
                <a:pt x="540448" y="45720"/>
              </a:lnTo>
            </a:path>
          </a:pathLst>
        </a:custGeom>
        <a:noFill/>
        <a:ln w="1079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326240" y="2032216"/>
        <a:ext cx="27022" cy="27022"/>
      </dsp:txXfrm>
    </dsp:sp>
    <dsp:sp modelId="{4BD735BD-4613-46C1-A488-6FDABE1E4ADE}">
      <dsp:nvSpPr>
        <dsp:cNvPr id="0" name=""/>
        <dsp:cNvSpPr/>
      </dsp:nvSpPr>
      <dsp:spPr>
        <a:xfrm>
          <a:off x="826833" y="2045728"/>
          <a:ext cx="540448" cy="514909"/>
        </a:xfrm>
        <a:custGeom>
          <a:avLst/>
          <a:gdLst/>
          <a:ahLst/>
          <a:cxnLst/>
          <a:rect l="0" t="0" r="0" b="0"/>
          <a:pathLst>
            <a:path>
              <a:moveTo>
                <a:pt x="0" y="514909"/>
              </a:moveTo>
              <a:lnTo>
                <a:pt x="270224" y="514909"/>
              </a:lnTo>
              <a:lnTo>
                <a:pt x="270224" y="0"/>
              </a:lnTo>
              <a:lnTo>
                <a:pt x="540448" y="0"/>
              </a:lnTo>
            </a:path>
          </a:pathLst>
        </a:cu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1078396" y="2284521"/>
        <a:ext cx="37323" cy="37323"/>
      </dsp:txXfrm>
    </dsp:sp>
    <dsp:sp modelId="{B993A3C0-3270-4072-AD81-59094E3397B3}">
      <dsp:nvSpPr>
        <dsp:cNvPr id="0" name=""/>
        <dsp:cNvSpPr/>
      </dsp:nvSpPr>
      <dsp:spPr>
        <a:xfrm>
          <a:off x="4069527" y="970189"/>
          <a:ext cx="540448" cy="91440"/>
        </a:xfrm>
        <a:custGeom>
          <a:avLst/>
          <a:gdLst/>
          <a:ahLst/>
          <a:cxnLst/>
          <a:rect l="0" t="0" r="0" b="0"/>
          <a:pathLst>
            <a:path>
              <a:moveTo>
                <a:pt x="0" y="45720"/>
              </a:moveTo>
              <a:lnTo>
                <a:pt x="540448" y="45720"/>
              </a:lnTo>
            </a:path>
          </a:pathLst>
        </a:custGeom>
        <a:noFill/>
        <a:ln w="1079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326240" y="1002397"/>
        <a:ext cx="27022" cy="27022"/>
      </dsp:txXfrm>
    </dsp:sp>
    <dsp:sp modelId="{D0F1DD6C-C129-4ED7-8B69-B3FF6C2C3074}">
      <dsp:nvSpPr>
        <dsp:cNvPr id="0" name=""/>
        <dsp:cNvSpPr/>
      </dsp:nvSpPr>
      <dsp:spPr>
        <a:xfrm>
          <a:off x="826833" y="1015909"/>
          <a:ext cx="540448" cy="1544728"/>
        </a:xfrm>
        <a:custGeom>
          <a:avLst/>
          <a:gdLst/>
          <a:ahLst/>
          <a:cxnLst/>
          <a:rect l="0" t="0" r="0" b="0"/>
          <a:pathLst>
            <a:path>
              <a:moveTo>
                <a:pt x="0" y="1544728"/>
              </a:moveTo>
              <a:lnTo>
                <a:pt x="270224" y="1544728"/>
              </a:lnTo>
              <a:lnTo>
                <a:pt x="270224" y="0"/>
              </a:lnTo>
              <a:lnTo>
                <a:pt x="540448" y="0"/>
              </a:lnTo>
            </a:path>
          </a:pathLst>
        </a:cu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1056144" y="1747359"/>
        <a:ext cx="81827" cy="81827"/>
      </dsp:txXfrm>
    </dsp:sp>
    <dsp:sp modelId="{EC0CB540-D7D0-45AE-AC70-307BCB60444A}">
      <dsp:nvSpPr>
        <dsp:cNvPr id="0" name=""/>
        <dsp:cNvSpPr/>
      </dsp:nvSpPr>
      <dsp:spPr>
        <a:xfrm rot="16200000">
          <a:off x="-1753133" y="2148709"/>
          <a:ext cx="4336079" cy="823855"/>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nl-NL" sz="4000" kern="1200" dirty="0"/>
            <a:t>Samen Wageningen</a:t>
          </a:r>
        </a:p>
      </dsp:txBody>
      <dsp:txXfrm>
        <a:off x="-1753133" y="2148709"/>
        <a:ext cx="4336079" cy="823855"/>
      </dsp:txXfrm>
    </dsp:sp>
    <dsp:sp modelId="{E21E9123-E97C-4FC2-BAF2-2CCA41A3CC7D}">
      <dsp:nvSpPr>
        <dsp:cNvPr id="0" name=""/>
        <dsp:cNvSpPr/>
      </dsp:nvSpPr>
      <dsp:spPr>
        <a:xfrm>
          <a:off x="1367282" y="603981"/>
          <a:ext cx="2702244" cy="823855"/>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NL" sz="1400" kern="1200" dirty="0"/>
            <a:t>1. Verbinden en ontmoeten</a:t>
          </a:r>
        </a:p>
      </dsp:txBody>
      <dsp:txXfrm>
        <a:off x="1367282" y="603981"/>
        <a:ext cx="2702244" cy="823855"/>
      </dsp:txXfrm>
    </dsp:sp>
    <dsp:sp modelId="{D5FBC824-F462-451D-8A85-97B264F66969}">
      <dsp:nvSpPr>
        <dsp:cNvPr id="0" name=""/>
        <dsp:cNvSpPr/>
      </dsp:nvSpPr>
      <dsp:spPr>
        <a:xfrm>
          <a:off x="4609976" y="603981"/>
          <a:ext cx="2702244" cy="823855"/>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kern="1200" dirty="0"/>
            <a:t>Ontmoetingsactiviteiten, diversiteit, ouderen, leefbaarheid, vluchtelingen</a:t>
          </a:r>
        </a:p>
      </dsp:txBody>
      <dsp:txXfrm>
        <a:off x="4609976" y="603981"/>
        <a:ext cx="2702244" cy="823855"/>
      </dsp:txXfrm>
    </dsp:sp>
    <dsp:sp modelId="{880A0E5B-F271-4FF1-974C-9245E1B776BC}">
      <dsp:nvSpPr>
        <dsp:cNvPr id="0" name=""/>
        <dsp:cNvSpPr/>
      </dsp:nvSpPr>
      <dsp:spPr>
        <a:xfrm>
          <a:off x="1367282" y="1633800"/>
          <a:ext cx="2702244" cy="823855"/>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NL" sz="1400" kern="1200" dirty="0"/>
            <a:t>2. Signaleren en informeren </a:t>
          </a:r>
        </a:p>
      </dsp:txBody>
      <dsp:txXfrm>
        <a:off x="1367282" y="1633800"/>
        <a:ext cx="2702244" cy="823855"/>
      </dsp:txXfrm>
    </dsp:sp>
    <dsp:sp modelId="{BC22C294-2423-49B1-9F87-0F9347DDAB37}">
      <dsp:nvSpPr>
        <dsp:cNvPr id="0" name=""/>
        <dsp:cNvSpPr/>
      </dsp:nvSpPr>
      <dsp:spPr>
        <a:xfrm>
          <a:off x="4609976" y="1633800"/>
          <a:ext cx="2702244" cy="823855"/>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kern="1200" dirty="0"/>
            <a:t>Signaleren, mobiliseren van vraag en aanbod, voorlichting en cursussen, informeren</a:t>
          </a:r>
        </a:p>
      </dsp:txBody>
      <dsp:txXfrm>
        <a:off x="4609976" y="1633800"/>
        <a:ext cx="2702244" cy="823855"/>
      </dsp:txXfrm>
    </dsp:sp>
    <dsp:sp modelId="{49066FAA-0E3E-4142-8486-681C3DFF6B34}">
      <dsp:nvSpPr>
        <dsp:cNvPr id="0" name=""/>
        <dsp:cNvSpPr/>
      </dsp:nvSpPr>
      <dsp:spPr>
        <a:xfrm>
          <a:off x="1367282" y="2663619"/>
          <a:ext cx="2702244" cy="823855"/>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NL" sz="1400" kern="1200" dirty="0"/>
            <a:t>3. Vraaggerichte hulp en ondersteuning</a:t>
          </a:r>
        </a:p>
      </dsp:txBody>
      <dsp:txXfrm>
        <a:off x="1367282" y="2663619"/>
        <a:ext cx="2702244" cy="823855"/>
      </dsp:txXfrm>
    </dsp:sp>
    <dsp:sp modelId="{F6FF984F-9CEA-4896-8427-5B64A83E4D8B}">
      <dsp:nvSpPr>
        <dsp:cNvPr id="0" name=""/>
        <dsp:cNvSpPr/>
      </dsp:nvSpPr>
      <dsp:spPr>
        <a:xfrm>
          <a:off x="4609976" y="2663619"/>
          <a:ext cx="2702244" cy="823855"/>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kern="1200" dirty="0"/>
            <a:t>Mantelzorg en informele hulp, ondersteuning, armoedebestrijding, jeugd in gezin, ouderen, basisvaardigheden</a:t>
          </a:r>
        </a:p>
      </dsp:txBody>
      <dsp:txXfrm>
        <a:off x="4609976" y="2663619"/>
        <a:ext cx="2702244" cy="823855"/>
      </dsp:txXfrm>
    </dsp:sp>
    <dsp:sp modelId="{64F8ED10-149A-4D79-B034-9C7B872A62BE}">
      <dsp:nvSpPr>
        <dsp:cNvPr id="0" name=""/>
        <dsp:cNvSpPr/>
      </dsp:nvSpPr>
      <dsp:spPr>
        <a:xfrm>
          <a:off x="1367282" y="3693438"/>
          <a:ext cx="2702244" cy="823855"/>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NL" sz="1400" kern="1200" dirty="0"/>
            <a:t>4. Meedoen en </a:t>
          </a:r>
          <a:r>
            <a:rPr lang="nl-NL" sz="1400" kern="1200" dirty="0" err="1"/>
            <a:t>initaitieven</a:t>
          </a:r>
          <a:endParaRPr lang="nl-NL" sz="1400" kern="1200" dirty="0"/>
        </a:p>
        <a:p>
          <a:pPr lvl="0" algn="ctr" defTabSz="1111250">
            <a:lnSpc>
              <a:spcPct val="90000"/>
            </a:lnSpc>
            <a:spcBef>
              <a:spcPct val="0"/>
            </a:spcBef>
            <a:spcAft>
              <a:spcPct val="35000"/>
            </a:spcAft>
          </a:pPr>
          <a:endParaRPr lang="nl-NL" sz="1400" kern="1200" dirty="0"/>
        </a:p>
      </dsp:txBody>
      <dsp:txXfrm>
        <a:off x="1367282" y="3693438"/>
        <a:ext cx="2702244" cy="823855"/>
      </dsp:txXfrm>
    </dsp:sp>
    <dsp:sp modelId="{8E7B3926-6FA8-48BD-929C-135CA4300988}">
      <dsp:nvSpPr>
        <dsp:cNvPr id="0" name=""/>
        <dsp:cNvSpPr/>
      </dsp:nvSpPr>
      <dsp:spPr>
        <a:xfrm>
          <a:off x="4609976" y="3693438"/>
          <a:ext cx="2702244" cy="823855"/>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kern="1200" dirty="0"/>
            <a:t>Infrastructuur meedoen, ontwikkelen van mensen, vrije tijd en sport, vluchtelingen, vervoer</a:t>
          </a:r>
        </a:p>
      </dsp:txBody>
      <dsp:txXfrm>
        <a:off x="4609976" y="3693438"/>
        <a:ext cx="2702244" cy="82385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05999-36A4-40AF-9C73-7616EF454898}" type="datetimeFigureOut">
              <a:rPr lang="nl-NL" smtClean="0"/>
              <a:t>30-1-2020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A51C4-8411-411F-816B-A4B400020981}" type="slidenum">
              <a:rPr lang="nl-NL" smtClean="0"/>
              <a:t>‹nr.›</a:t>
            </a:fld>
            <a:endParaRPr lang="nl-NL"/>
          </a:p>
        </p:txBody>
      </p:sp>
    </p:spTree>
    <p:extLst>
      <p:ext uri="{BB962C8B-B14F-4D97-AF65-F5344CB8AC3E}">
        <p14:creationId xmlns:p14="http://schemas.microsoft.com/office/powerpoint/2010/main" val="116832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7AA51C4-8411-411F-816B-A4B400020981}" type="slidenum">
              <a:rPr lang="nl-NL" smtClean="0"/>
              <a:t>12</a:t>
            </a:fld>
            <a:endParaRPr lang="nl-NL"/>
          </a:p>
        </p:txBody>
      </p:sp>
    </p:spTree>
    <p:extLst>
      <p:ext uri="{BB962C8B-B14F-4D97-AF65-F5344CB8AC3E}">
        <p14:creationId xmlns:p14="http://schemas.microsoft.com/office/powerpoint/2010/main" val="189557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7AA51C4-8411-411F-816B-A4B400020981}" type="slidenum">
              <a:rPr lang="nl-NL" smtClean="0"/>
              <a:t>16</a:t>
            </a:fld>
            <a:endParaRPr lang="nl-NL"/>
          </a:p>
        </p:txBody>
      </p:sp>
    </p:spTree>
    <p:extLst>
      <p:ext uri="{BB962C8B-B14F-4D97-AF65-F5344CB8AC3E}">
        <p14:creationId xmlns:p14="http://schemas.microsoft.com/office/powerpoint/2010/main" val="198569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Benoemen jullie hier ook de hobbels over het gehele traject (van de reacties van inwoners/gemeente komen tot gewenste activiteiten/diensten)?</a:t>
            </a:r>
          </a:p>
          <a:p>
            <a:endParaRPr lang="nl-NL" dirty="0"/>
          </a:p>
        </p:txBody>
      </p:sp>
      <p:sp>
        <p:nvSpPr>
          <p:cNvPr id="4" name="Tijdelijke aanduiding voor dianummer 3"/>
          <p:cNvSpPr>
            <a:spLocks noGrp="1"/>
          </p:cNvSpPr>
          <p:nvPr>
            <p:ph type="sldNum" sz="quarter" idx="5"/>
          </p:nvPr>
        </p:nvSpPr>
        <p:spPr/>
        <p:txBody>
          <a:bodyPr/>
          <a:lstStyle/>
          <a:p>
            <a:fld id="{77AA51C4-8411-411F-816B-A4B400020981}" type="slidenum">
              <a:rPr lang="nl-NL" smtClean="0"/>
              <a:t>17</a:t>
            </a:fld>
            <a:endParaRPr lang="nl-NL"/>
          </a:p>
        </p:txBody>
      </p:sp>
    </p:spTree>
    <p:extLst>
      <p:ext uri="{BB962C8B-B14F-4D97-AF65-F5344CB8AC3E}">
        <p14:creationId xmlns:p14="http://schemas.microsoft.com/office/powerpoint/2010/main" val="57114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7AA51C4-8411-411F-816B-A4B400020981}" type="slidenum">
              <a:rPr lang="nl-NL" smtClean="0"/>
              <a:t>18</a:t>
            </a:fld>
            <a:endParaRPr lang="nl-NL"/>
          </a:p>
        </p:txBody>
      </p:sp>
    </p:spTree>
    <p:extLst>
      <p:ext uri="{BB962C8B-B14F-4D97-AF65-F5344CB8AC3E}">
        <p14:creationId xmlns:p14="http://schemas.microsoft.com/office/powerpoint/2010/main" val="400184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7AA51C4-8411-411F-816B-A4B400020981}" type="slidenum">
              <a:rPr lang="nl-NL" smtClean="0"/>
              <a:t>19</a:t>
            </a:fld>
            <a:endParaRPr lang="nl-NL"/>
          </a:p>
        </p:txBody>
      </p:sp>
    </p:spTree>
    <p:extLst>
      <p:ext uri="{BB962C8B-B14F-4D97-AF65-F5344CB8AC3E}">
        <p14:creationId xmlns:p14="http://schemas.microsoft.com/office/powerpoint/2010/main" val="213796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de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dirty="0"/>
              <a:pPr/>
              <a:t>1/30/2020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1/30/2020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hyperlink" Target="https://www.youtube.com/watch?v=FDNVpu6tR0U"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hyperlink" Target="https://www.survio.com/survey/d/geldzaken"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9709" y="1298448"/>
            <a:ext cx="7880465" cy="3255264"/>
          </a:xfrm>
        </p:spPr>
        <p:txBody>
          <a:bodyPr/>
          <a:lstStyle/>
          <a:p>
            <a:r>
              <a:rPr lang="nl-NL" dirty="0"/>
              <a:t>“Meten” wat je wilt weten</a:t>
            </a:r>
          </a:p>
        </p:txBody>
      </p:sp>
      <p:sp>
        <p:nvSpPr>
          <p:cNvPr id="3" name="Ondertitel 2"/>
          <p:cNvSpPr>
            <a:spLocks noGrp="1"/>
          </p:cNvSpPr>
          <p:nvPr>
            <p:ph type="subTitle" idx="1"/>
          </p:nvPr>
        </p:nvSpPr>
        <p:spPr>
          <a:xfrm>
            <a:off x="872836" y="4553712"/>
            <a:ext cx="7797338" cy="1030934"/>
          </a:xfrm>
        </p:spPr>
        <p:txBody>
          <a:bodyPr>
            <a:noAutofit/>
          </a:bodyPr>
          <a:lstStyle/>
          <a:p>
            <a:r>
              <a:rPr lang="nl-NL" sz="2400" dirty="0"/>
              <a:t>Van prestatie- naar resultaatafspraken met klanteffectmeting 				</a:t>
            </a:r>
            <a:r>
              <a:rPr lang="nl-NL" sz="2400" b="1" dirty="0"/>
              <a:t>4 Februari 2020</a:t>
            </a:r>
          </a:p>
        </p:txBody>
      </p:sp>
      <p:pic>
        <p:nvPicPr>
          <p:cNvPr id="5" name="Afbeelding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989364"/>
            <a:ext cx="9144000" cy="166329"/>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52253" y="853119"/>
            <a:ext cx="2731245" cy="1012024"/>
          </a:xfrm>
          <a:prstGeom prst="rect">
            <a:avLst/>
          </a:prstGeom>
        </p:spPr>
      </p:pic>
      <p:pic>
        <p:nvPicPr>
          <p:cNvPr id="7" name="Afbeelding 6"/>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352253" y="2028304"/>
            <a:ext cx="2750219" cy="814649"/>
          </a:xfrm>
          <a:prstGeom prst="rect">
            <a:avLst/>
          </a:prstGeom>
        </p:spPr>
      </p:pic>
      <p:pic>
        <p:nvPicPr>
          <p:cNvPr id="8" name="Afbeelding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4112"/>
            <a:ext cx="9144000" cy="166328"/>
          </a:xfrm>
          <a:prstGeom prst="rect">
            <a:avLst/>
          </a:prstGeom>
        </p:spPr>
      </p:pic>
      <p:pic>
        <p:nvPicPr>
          <p:cNvPr id="4" name="Tijdelijke aanduiding voor inhoud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1635" y="540713"/>
            <a:ext cx="3349463" cy="3378421"/>
          </a:xfrm>
          <a:prstGeom prst="rect">
            <a:avLst/>
          </a:prstGeom>
        </p:spPr>
      </p:pic>
      <p:sp>
        <p:nvSpPr>
          <p:cNvPr id="9" name="Tekstvak 8"/>
          <p:cNvSpPr txBox="1"/>
          <p:nvPr/>
        </p:nvSpPr>
        <p:spPr>
          <a:xfrm>
            <a:off x="9352253" y="5426197"/>
            <a:ext cx="2418347" cy="646331"/>
          </a:xfrm>
          <a:prstGeom prst="rect">
            <a:avLst/>
          </a:prstGeom>
          <a:noFill/>
        </p:spPr>
        <p:txBody>
          <a:bodyPr wrap="square" rtlCol="0">
            <a:spAutoFit/>
          </a:bodyPr>
          <a:lstStyle/>
          <a:p>
            <a:r>
              <a:rPr lang="nl-NL" dirty="0" smtClean="0"/>
              <a:t>Esther van der Zee</a:t>
            </a:r>
          </a:p>
          <a:p>
            <a:r>
              <a:rPr lang="nl-NL" dirty="0" err="1" smtClean="0"/>
              <a:t>Rabea</a:t>
            </a:r>
            <a:r>
              <a:rPr lang="nl-NL" dirty="0" smtClean="0"/>
              <a:t> </a:t>
            </a:r>
            <a:r>
              <a:rPr lang="nl-NL" dirty="0" err="1"/>
              <a:t>U</a:t>
            </a:r>
            <a:r>
              <a:rPr lang="nl-NL" dirty="0" err="1" smtClean="0"/>
              <a:t>bachs</a:t>
            </a:r>
            <a:endParaRPr lang="nl-NL" dirty="0"/>
          </a:p>
        </p:txBody>
      </p:sp>
    </p:spTree>
    <p:extLst>
      <p:ext uri="{BB962C8B-B14F-4D97-AF65-F5344CB8AC3E}">
        <p14:creationId xmlns:p14="http://schemas.microsoft.com/office/powerpoint/2010/main" val="347001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echte verbindingslijn 24"/>
          <p:cNvCxnSpPr/>
          <p:nvPr/>
        </p:nvCxnSpPr>
        <p:spPr>
          <a:xfrm flipH="1">
            <a:off x="1856792" y="1790425"/>
            <a:ext cx="18661" cy="616321"/>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Rechte verbindingslijn 22"/>
          <p:cNvCxnSpPr/>
          <p:nvPr/>
        </p:nvCxnSpPr>
        <p:spPr>
          <a:xfrm>
            <a:off x="1427584" y="1777984"/>
            <a:ext cx="18661" cy="628762"/>
          </a:xfrm>
          <a:prstGeom prst="line">
            <a:avLst/>
          </a:prstGeom>
        </p:spPr>
        <p:style>
          <a:lnRef idx="1">
            <a:schemeClr val="accent4"/>
          </a:lnRef>
          <a:fillRef idx="0">
            <a:schemeClr val="accent4"/>
          </a:fillRef>
          <a:effectRef idx="0">
            <a:schemeClr val="accent4"/>
          </a:effectRef>
          <a:fontRef idx="minor">
            <a:schemeClr val="tx1"/>
          </a:fontRef>
        </p:style>
      </p:cxnSp>
      <p:cxnSp>
        <p:nvCxnSpPr>
          <p:cNvPr id="21" name="Rechte verbindingslijn 20"/>
          <p:cNvCxnSpPr/>
          <p:nvPr/>
        </p:nvCxnSpPr>
        <p:spPr>
          <a:xfrm flipH="1">
            <a:off x="1948723" y="1790425"/>
            <a:ext cx="691839" cy="616321"/>
          </a:xfrm>
          <a:prstGeom prst="line">
            <a:avLst/>
          </a:prstGeom>
        </p:spPr>
        <p:style>
          <a:lnRef idx="1">
            <a:schemeClr val="accent4"/>
          </a:lnRef>
          <a:fillRef idx="0">
            <a:schemeClr val="accent4"/>
          </a:fillRef>
          <a:effectRef idx="0">
            <a:schemeClr val="accent4"/>
          </a:effectRef>
          <a:fontRef idx="minor">
            <a:schemeClr val="tx1"/>
          </a:fontRef>
        </p:style>
      </p:cxnSp>
      <p:cxnSp>
        <p:nvCxnSpPr>
          <p:cNvPr id="19" name="Rechte verbindingslijn 18"/>
          <p:cNvCxnSpPr/>
          <p:nvPr/>
        </p:nvCxnSpPr>
        <p:spPr>
          <a:xfrm>
            <a:off x="886408" y="1790425"/>
            <a:ext cx="422988" cy="616321"/>
          </a:xfrm>
          <a:prstGeom prst="line">
            <a:avLst/>
          </a:prstGeom>
        </p:spPr>
        <p:style>
          <a:lnRef idx="1">
            <a:schemeClr val="accent4"/>
          </a:lnRef>
          <a:fillRef idx="0">
            <a:schemeClr val="accent4"/>
          </a:fillRef>
          <a:effectRef idx="0">
            <a:schemeClr val="accent4"/>
          </a:effectRef>
          <a:fontRef idx="minor">
            <a:schemeClr val="tx1"/>
          </a:fontRef>
        </p:style>
      </p:cxnSp>
      <p:sp>
        <p:nvSpPr>
          <p:cNvPr id="2" name="Titel 1"/>
          <p:cNvSpPr>
            <a:spLocks noGrp="1"/>
          </p:cNvSpPr>
          <p:nvPr>
            <p:ph type="title"/>
          </p:nvPr>
        </p:nvSpPr>
        <p:spPr/>
        <p:txBody>
          <a:bodyPr/>
          <a:lstStyle/>
          <a:p>
            <a:r>
              <a:rPr lang="nl-NL" dirty="0"/>
              <a:t/>
            </a:r>
            <a:br>
              <a:rPr lang="nl-NL" dirty="0"/>
            </a:br>
            <a:r>
              <a:rPr lang="nl-NL" dirty="0"/>
              <a:t>Vertaling van resultaten naar klantvragen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216249483"/>
              </p:ext>
            </p:extLst>
          </p:nvPr>
        </p:nvGraphicFramePr>
        <p:xfrm>
          <a:off x="3833890" y="769978"/>
          <a:ext cx="7315200" cy="5448191"/>
        </p:xfrm>
        <a:graphic>
          <a:graphicData uri="http://schemas.openxmlformats.org/drawingml/2006/table">
            <a:tbl>
              <a:tblPr>
                <a:tableStyleId>{5C22544A-7EE6-4342-B048-85BDC9FD1C3A}</a:tableStyleId>
              </a:tblPr>
              <a:tblGrid>
                <a:gridCol w="2631815">
                  <a:extLst>
                    <a:ext uri="{9D8B030D-6E8A-4147-A177-3AD203B41FA5}">
                      <a16:colId xmlns:a16="http://schemas.microsoft.com/office/drawing/2014/main" val="62011753"/>
                    </a:ext>
                  </a:extLst>
                </a:gridCol>
                <a:gridCol w="2576945">
                  <a:extLst>
                    <a:ext uri="{9D8B030D-6E8A-4147-A177-3AD203B41FA5}">
                      <a16:colId xmlns:a16="http://schemas.microsoft.com/office/drawing/2014/main" val="645415273"/>
                    </a:ext>
                  </a:extLst>
                </a:gridCol>
                <a:gridCol w="2106440">
                  <a:extLst>
                    <a:ext uri="{9D8B030D-6E8A-4147-A177-3AD203B41FA5}">
                      <a16:colId xmlns:a16="http://schemas.microsoft.com/office/drawing/2014/main" val="147244262"/>
                    </a:ext>
                  </a:extLst>
                </a:gridCol>
              </a:tblGrid>
              <a:tr h="305816">
                <a:tc>
                  <a:txBody>
                    <a:bodyPr/>
                    <a:lstStyle/>
                    <a:p>
                      <a:pPr>
                        <a:lnSpc>
                          <a:spcPct val="107000"/>
                        </a:lnSpc>
                        <a:spcAft>
                          <a:spcPts val="0"/>
                        </a:spcAft>
                      </a:pPr>
                      <a:r>
                        <a:rPr lang="nl-NL" sz="1100" b="1" dirty="0">
                          <a:solidFill>
                            <a:schemeClr val="bg1"/>
                          </a:solidFill>
                          <a:effectLst/>
                        </a:rPr>
                        <a:t>Resultaat</a:t>
                      </a:r>
                      <a:endParaRPr lang="nl-N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68" marR="57168" marT="57168" marB="57168">
                    <a:solidFill>
                      <a:srgbClr val="41B4CF"/>
                    </a:solidFill>
                  </a:tcPr>
                </a:tc>
                <a:tc>
                  <a:txBody>
                    <a:bodyPr/>
                    <a:lstStyle/>
                    <a:p>
                      <a:pPr>
                        <a:lnSpc>
                          <a:spcPct val="107000"/>
                        </a:lnSpc>
                        <a:spcAft>
                          <a:spcPts val="0"/>
                        </a:spcAft>
                      </a:pPr>
                      <a:r>
                        <a:rPr lang="nl-NL" sz="1100" b="1" dirty="0">
                          <a:solidFill>
                            <a:schemeClr val="bg1"/>
                          </a:solidFill>
                          <a:effectLst/>
                        </a:rPr>
                        <a:t>Klantvraag: </a:t>
                      </a:r>
                    </a:p>
                    <a:p>
                      <a:pPr>
                        <a:lnSpc>
                          <a:spcPct val="107000"/>
                        </a:lnSpc>
                        <a:spcAft>
                          <a:spcPts val="0"/>
                        </a:spcAft>
                      </a:pPr>
                      <a:r>
                        <a:rPr lang="nl-NL" sz="1100" b="1" dirty="0">
                          <a:solidFill>
                            <a:schemeClr val="bg1"/>
                          </a:solidFill>
                          <a:effectLst/>
                        </a:rPr>
                        <a:t>“</a:t>
                      </a:r>
                      <a:r>
                        <a:rPr lang="nl-NL" sz="1100" b="1" i="1" dirty="0">
                          <a:solidFill>
                            <a:schemeClr val="bg1"/>
                          </a:solidFill>
                          <a:effectLst/>
                        </a:rPr>
                        <a:t>Door deelname aan deze activiteit…..</a:t>
                      </a:r>
                      <a:endParaRPr lang="nl-NL" sz="11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solidFill>
                      <a:srgbClr val="41B4CF"/>
                    </a:solidFill>
                  </a:tcPr>
                </a:tc>
                <a:tc>
                  <a:txBody>
                    <a:bodyPr/>
                    <a:lstStyle/>
                    <a:p>
                      <a:pPr>
                        <a:lnSpc>
                          <a:spcPct val="107000"/>
                        </a:lnSpc>
                        <a:spcAft>
                          <a:spcPts val="0"/>
                        </a:spcAft>
                      </a:pPr>
                      <a:r>
                        <a:rPr lang="nl-NL" sz="1100" b="1" dirty="0">
                          <a:solidFill>
                            <a:schemeClr val="bg1"/>
                          </a:solidFill>
                          <a:effectLst/>
                        </a:rPr>
                        <a:t>Thema</a:t>
                      </a:r>
                      <a:endParaRPr lang="nl-N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solidFill>
                      <a:srgbClr val="41B4CF"/>
                    </a:solidFill>
                  </a:tcPr>
                </a:tc>
                <a:extLst>
                  <a:ext uri="{0D108BD9-81ED-4DB2-BD59-A6C34878D82A}">
                    <a16:rowId xmlns:a16="http://schemas.microsoft.com/office/drawing/2014/main" val="3317809930"/>
                  </a:ext>
                </a:extLst>
              </a:tr>
              <a:tr h="591055">
                <a:tc>
                  <a:txBody>
                    <a:bodyPr/>
                    <a:lstStyle/>
                    <a:p>
                      <a:pPr>
                        <a:lnSpc>
                          <a:spcPct val="107000"/>
                        </a:lnSpc>
                        <a:spcAft>
                          <a:spcPts val="0"/>
                        </a:spcAft>
                      </a:pPr>
                      <a:r>
                        <a:rPr lang="nl-NL" sz="1100" dirty="0">
                          <a:effectLst/>
                        </a:rPr>
                        <a:t>1. Inwoners ervaren dat ze mee kunnen doen, in het bijzonder chronisch zieken, mensen met een beperking en mensen met een lage SES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68" marR="57168" marT="57168" marB="57168"/>
                </a:tc>
                <a:tc>
                  <a:txBody>
                    <a:bodyPr/>
                    <a:lstStyle/>
                    <a:p>
                      <a:pPr>
                        <a:lnSpc>
                          <a:spcPct val="107000"/>
                        </a:lnSpc>
                        <a:spcAft>
                          <a:spcPts val="0"/>
                        </a:spcAft>
                      </a:pPr>
                      <a:r>
                        <a:rPr lang="nl-NL" sz="1100" dirty="0">
                          <a:effectLst/>
                        </a:rPr>
                        <a:t>kan ik meedoen aan activiteiten die ik leuk vindt.</a:t>
                      </a:r>
                    </a:p>
                    <a:p>
                      <a:pPr>
                        <a:lnSpc>
                          <a:spcPct val="107000"/>
                        </a:lnSpc>
                        <a:spcAft>
                          <a:spcPts val="0"/>
                        </a:spcAft>
                      </a:pPr>
                      <a:r>
                        <a:rPr lang="nl-NL" sz="1100" dirty="0">
                          <a:effectLst/>
                        </a:rPr>
                        <a:t>ervaar ik meer dat ik 'erbij' hoor in mijn omgeving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tc>
                  <a:txBody>
                    <a:bodyPr/>
                    <a:lstStyle/>
                    <a:p>
                      <a:pPr>
                        <a:lnSpc>
                          <a:spcPct val="107000"/>
                        </a:lnSpc>
                        <a:spcAft>
                          <a:spcPts val="0"/>
                        </a:spcAft>
                      </a:pPr>
                      <a:r>
                        <a:rPr lang="nl-NL" sz="1100" dirty="0">
                          <a:effectLst/>
                        </a:rPr>
                        <a:t>Mantelzorg en informele hulp</a:t>
                      </a:r>
                    </a:p>
                    <a:p>
                      <a:pPr>
                        <a:lnSpc>
                          <a:spcPct val="107000"/>
                        </a:lnSpc>
                        <a:spcAft>
                          <a:spcPts val="0"/>
                        </a:spcAft>
                      </a:pPr>
                      <a:r>
                        <a:rPr lang="nl-NL" sz="1100" dirty="0">
                          <a:effectLst/>
                        </a:rPr>
                        <a:t>Samen ouder</a:t>
                      </a:r>
                    </a:p>
                    <a:p>
                      <a:pPr>
                        <a:lnSpc>
                          <a:spcPct val="107000"/>
                        </a:lnSpc>
                        <a:spcAft>
                          <a:spcPts val="0"/>
                        </a:spcAft>
                      </a:pPr>
                      <a:r>
                        <a:rPr lang="nl-NL" sz="1100" dirty="0">
                          <a:effectLst/>
                        </a:rPr>
                        <a:t>Meedoen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extLst>
                  <a:ext uri="{0D108BD9-81ED-4DB2-BD59-A6C34878D82A}">
                    <a16:rowId xmlns:a16="http://schemas.microsoft.com/office/drawing/2014/main" val="2572163772"/>
                  </a:ext>
                </a:extLst>
              </a:tr>
              <a:tr h="821773">
                <a:tc>
                  <a:txBody>
                    <a:bodyPr/>
                    <a:lstStyle/>
                    <a:p>
                      <a:pPr>
                        <a:lnSpc>
                          <a:spcPct val="107000"/>
                        </a:lnSpc>
                        <a:spcAft>
                          <a:spcPts val="0"/>
                        </a:spcAft>
                      </a:pPr>
                      <a:r>
                        <a:rPr lang="nl-NL" sz="1100" dirty="0">
                          <a:effectLst/>
                        </a:rPr>
                        <a:t>2. Inwoners, in het bijzonder chronisch zieken, mensen met een beperking en mensen met een lage SES, ervaren hun kwaliteit van leven gemiddeld als goed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68" marR="57168" marT="57168" marB="57168"/>
                </a:tc>
                <a:tc>
                  <a:txBody>
                    <a:bodyPr/>
                    <a:lstStyle/>
                    <a:p>
                      <a:pPr>
                        <a:lnSpc>
                          <a:spcPct val="115000"/>
                        </a:lnSpc>
                        <a:spcAft>
                          <a:spcPts val="0"/>
                        </a:spcAft>
                      </a:pPr>
                      <a:r>
                        <a:rPr lang="nl-NL" sz="1100" dirty="0">
                          <a:effectLst/>
                        </a:rPr>
                        <a:t>ben ik tevreden met wat het leven mij biedt.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tc>
                  <a:txBody>
                    <a:bodyPr/>
                    <a:lstStyle/>
                    <a:p>
                      <a:pPr>
                        <a:lnSpc>
                          <a:spcPct val="115000"/>
                        </a:lnSpc>
                        <a:spcAft>
                          <a:spcPts val="0"/>
                        </a:spcAft>
                      </a:pPr>
                      <a:r>
                        <a:rPr lang="nl-NL" sz="1100">
                          <a:effectLst/>
                        </a:rPr>
                        <a:t>Voorlichting en advies</a:t>
                      </a:r>
                    </a:p>
                    <a:p>
                      <a:pPr>
                        <a:lnSpc>
                          <a:spcPct val="115000"/>
                        </a:lnSpc>
                        <a:spcAft>
                          <a:spcPts val="0"/>
                        </a:spcAft>
                      </a:pPr>
                      <a:r>
                        <a:rPr lang="nl-NL" sz="1100">
                          <a:effectLst/>
                        </a:rPr>
                        <a:t>Mantelzorg en informele hulp</a:t>
                      </a:r>
                    </a:p>
                    <a:p>
                      <a:pPr>
                        <a:lnSpc>
                          <a:spcPct val="115000"/>
                        </a:lnSpc>
                        <a:spcAft>
                          <a:spcPts val="0"/>
                        </a:spcAft>
                      </a:pPr>
                      <a:r>
                        <a:rPr lang="nl-NL" sz="1100">
                          <a:effectLst/>
                        </a:rPr>
                        <a:t>Preventie</a:t>
                      </a:r>
                    </a:p>
                    <a:p>
                      <a:pPr>
                        <a:lnSpc>
                          <a:spcPct val="115000"/>
                        </a:lnSpc>
                        <a:spcAft>
                          <a:spcPts val="0"/>
                        </a:spcAft>
                      </a:pPr>
                      <a:r>
                        <a:rPr lang="nl-NL" sz="1100">
                          <a:effectLst/>
                        </a:rPr>
                        <a:t>Jeugd in gezin</a:t>
                      </a:r>
                    </a:p>
                    <a:p>
                      <a:pPr>
                        <a:lnSpc>
                          <a:spcPct val="115000"/>
                        </a:lnSpc>
                        <a:spcAft>
                          <a:spcPts val="0"/>
                        </a:spcAft>
                      </a:pPr>
                      <a:r>
                        <a:rPr lang="nl-NL" sz="1100">
                          <a:effectLst/>
                        </a:rPr>
                        <a:t>Meedoen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extLst>
                  <a:ext uri="{0D108BD9-81ED-4DB2-BD59-A6C34878D82A}">
                    <a16:rowId xmlns:a16="http://schemas.microsoft.com/office/drawing/2014/main" val="2768499617"/>
                  </a:ext>
                </a:extLst>
              </a:tr>
              <a:tr h="986128">
                <a:tc>
                  <a:txBody>
                    <a:bodyPr/>
                    <a:lstStyle/>
                    <a:p>
                      <a:pPr>
                        <a:lnSpc>
                          <a:spcPct val="107000"/>
                        </a:lnSpc>
                        <a:spcAft>
                          <a:spcPts val="0"/>
                        </a:spcAft>
                      </a:pPr>
                      <a:r>
                        <a:rPr lang="nl-NL" sz="1100" dirty="0">
                          <a:effectLst/>
                        </a:rPr>
                        <a:t>3. Inwoners, in het bijzonder mensen met een lage SES, ervaren hun gezondheid gemiddeld als goed</a:t>
                      </a:r>
                      <a:br>
                        <a:rPr lang="nl-NL" sz="1100" dirty="0">
                          <a:effectLst/>
                        </a:rPr>
                      </a:b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68" marR="57168" marT="57168" marB="57168"/>
                </a:tc>
                <a:tc>
                  <a:txBody>
                    <a:bodyPr/>
                    <a:lstStyle/>
                    <a:p>
                      <a:pPr>
                        <a:lnSpc>
                          <a:spcPct val="115000"/>
                        </a:lnSpc>
                        <a:spcAft>
                          <a:spcPts val="0"/>
                        </a:spcAft>
                      </a:pPr>
                      <a:r>
                        <a:rPr lang="en-US" sz="1100" dirty="0" err="1">
                          <a:effectLst/>
                        </a:rPr>
                        <a:t>voel</a:t>
                      </a:r>
                      <a:r>
                        <a:rPr lang="en-US" sz="1100" dirty="0">
                          <a:effectLst/>
                        </a:rPr>
                        <a:t> </a:t>
                      </a:r>
                      <a:r>
                        <a:rPr lang="en-US" sz="1100" dirty="0" err="1">
                          <a:effectLst/>
                        </a:rPr>
                        <a:t>ik</a:t>
                      </a:r>
                      <a:r>
                        <a:rPr lang="en-US" sz="1100" dirty="0">
                          <a:effectLst/>
                        </a:rPr>
                        <a:t> </a:t>
                      </a:r>
                      <a:r>
                        <a:rPr lang="en-US" sz="1100" dirty="0" err="1">
                          <a:effectLst/>
                        </a:rPr>
                        <a:t>mij</a:t>
                      </a:r>
                      <a:r>
                        <a:rPr lang="en-US" sz="1100" dirty="0">
                          <a:effectLst/>
                        </a:rPr>
                        <a:t> </a:t>
                      </a:r>
                      <a:r>
                        <a:rPr lang="en-US" sz="1100" dirty="0" err="1">
                          <a:effectLst/>
                        </a:rPr>
                        <a:t>goed</a:t>
                      </a:r>
                      <a:r>
                        <a:rPr lang="en-US"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tc>
                  <a:txBody>
                    <a:bodyPr/>
                    <a:lstStyle/>
                    <a:p>
                      <a:pPr>
                        <a:lnSpc>
                          <a:spcPct val="115000"/>
                        </a:lnSpc>
                        <a:spcAft>
                          <a:spcPts val="0"/>
                        </a:spcAft>
                      </a:pPr>
                      <a:r>
                        <a:rPr lang="nl-NL" sz="1100">
                          <a:effectLst/>
                        </a:rPr>
                        <a:t>Voorlichting en advies</a:t>
                      </a:r>
                    </a:p>
                    <a:p>
                      <a:pPr>
                        <a:lnSpc>
                          <a:spcPct val="115000"/>
                        </a:lnSpc>
                        <a:spcAft>
                          <a:spcPts val="0"/>
                        </a:spcAft>
                      </a:pPr>
                      <a:r>
                        <a:rPr lang="nl-NL" sz="1100">
                          <a:effectLst/>
                        </a:rPr>
                        <a:t>Mantelzorg en informele hulp</a:t>
                      </a:r>
                    </a:p>
                    <a:p>
                      <a:pPr>
                        <a:lnSpc>
                          <a:spcPct val="115000"/>
                        </a:lnSpc>
                        <a:spcAft>
                          <a:spcPts val="0"/>
                        </a:spcAft>
                      </a:pPr>
                      <a:r>
                        <a:rPr lang="nl-NL" sz="1100">
                          <a:effectLst/>
                        </a:rPr>
                        <a:t>Preventie</a:t>
                      </a:r>
                    </a:p>
                    <a:p>
                      <a:pPr>
                        <a:lnSpc>
                          <a:spcPct val="115000"/>
                        </a:lnSpc>
                        <a:spcAft>
                          <a:spcPts val="0"/>
                        </a:spcAft>
                      </a:pPr>
                      <a:r>
                        <a:rPr lang="nl-NL" sz="1100">
                          <a:effectLst/>
                        </a:rPr>
                        <a:t>Jeugd in gezin</a:t>
                      </a:r>
                    </a:p>
                    <a:p>
                      <a:pPr>
                        <a:lnSpc>
                          <a:spcPct val="115000"/>
                        </a:lnSpc>
                        <a:spcAft>
                          <a:spcPts val="0"/>
                        </a:spcAft>
                      </a:pPr>
                      <a:r>
                        <a:rPr lang="nl-NL" sz="1100">
                          <a:effectLst/>
                        </a:rPr>
                        <a:t>Meedoen</a:t>
                      </a:r>
                    </a:p>
                    <a:p>
                      <a:pPr>
                        <a:lnSpc>
                          <a:spcPct val="115000"/>
                        </a:lnSpc>
                        <a:spcAft>
                          <a:spcPts val="0"/>
                        </a:spcAft>
                      </a:pPr>
                      <a:r>
                        <a:rPr lang="nl-NL" sz="1100">
                          <a:effectLst/>
                        </a:rPr>
                        <a:t>Vrije tijd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extLst>
                  <a:ext uri="{0D108BD9-81ED-4DB2-BD59-A6C34878D82A}">
                    <a16:rowId xmlns:a16="http://schemas.microsoft.com/office/drawing/2014/main" val="1808993159"/>
                  </a:ext>
                </a:extLst>
              </a:tr>
              <a:tr h="591055">
                <a:tc>
                  <a:txBody>
                    <a:bodyPr/>
                    <a:lstStyle/>
                    <a:p>
                      <a:pPr>
                        <a:lnSpc>
                          <a:spcPct val="107000"/>
                        </a:lnSpc>
                        <a:spcAft>
                          <a:spcPts val="0"/>
                        </a:spcAft>
                      </a:pPr>
                      <a:r>
                        <a:rPr lang="nl-NL" sz="1100" dirty="0">
                          <a:effectLst/>
                        </a:rPr>
                        <a:t>4. Er zijn laagdrempelige mogelijkheden voor informatie, advies en ondersteuning bij vragen over leefbaarheid en burgerinitiatieven die de leefbaarheid versterken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68" marR="57168" marT="57168" marB="57168"/>
                </a:tc>
                <a:tc>
                  <a:txBody>
                    <a:bodyPr/>
                    <a:lstStyle/>
                    <a:p>
                      <a:pPr>
                        <a:lnSpc>
                          <a:spcPct val="115000"/>
                        </a:lnSpc>
                        <a:spcAft>
                          <a:spcPts val="0"/>
                        </a:spcAft>
                      </a:pPr>
                      <a:r>
                        <a:rPr lang="nl-NL" sz="1100" dirty="0">
                          <a:effectLst/>
                        </a:rPr>
                        <a:t>weet ik beter waar ik  informatie kan krijgen over initiatieven in mijn buurt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tc>
                  <a:txBody>
                    <a:bodyPr/>
                    <a:lstStyle/>
                    <a:p>
                      <a:pPr>
                        <a:lnSpc>
                          <a:spcPct val="115000"/>
                        </a:lnSpc>
                        <a:spcAft>
                          <a:spcPts val="0"/>
                        </a:spcAft>
                      </a:pPr>
                      <a:r>
                        <a:rPr lang="nl-NL" sz="1100" dirty="0">
                          <a:effectLst/>
                        </a:rPr>
                        <a:t>Informatie en advies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extLst>
                  <a:ext uri="{0D108BD9-81ED-4DB2-BD59-A6C34878D82A}">
                    <a16:rowId xmlns:a16="http://schemas.microsoft.com/office/drawing/2014/main" val="888484766"/>
                  </a:ext>
                </a:extLst>
              </a:tr>
              <a:tr h="285239">
                <a:tc>
                  <a:txBody>
                    <a:bodyPr/>
                    <a:lstStyle/>
                    <a:p>
                      <a:pPr>
                        <a:lnSpc>
                          <a:spcPct val="107000"/>
                        </a:lnSpc>
                        <a:spcAft>
                          <a:spcPts val="0"/>
                        </a:spcAft>
                      </a:pPr>
                      <a:r>
                        <a:rPr lang="nl-NL" sz="1100" dirty="0">
                          <a:effectLst/>
                        </a:rPr>
                        <a:t>5. Er bestaat inzicht in initiatieven voor leefbaarheid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68" marR="57168" marT="57168" marB="57168"/>
                </a:tc>
                <a:tc>
                  <a:txBody>
                    <a:bodyPr/>
                    <a:lstStyle/>
                    <a:p>
                      <a:pPr>
                        <a:lnSpc>
                          <a:spcPct val="107000"/>
                        </a:lnSpc>
                        <a:spcAft>
                          <a:spcPts val="0"/>
                        </a:spcAft>
                      </a:pPr>
                      <a:r>
                        <a:rPr lang="nl-NL" sz="1100" i="1" dirty="0">
                          <a:effectLst/>
                        </a:rPr>
                        <a:t>Dit wordt inhoudelijk verantwoord</a:t>
                      </a:r>
                      <a:endParaRPr lang="nl-NL"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tc>
                  <a:txBody>
                    <a:bodyPr/>
                    <a:lstStyle/>
                    <a:p>
                      <a:pPr>
                        <a:lnSpc>
                          <a:spcPct val="107000"/>
                        </a:lnSpc>
                        <a:spcAft>
                          <a:spcPts val="0"/>
                        </a:spcAft>
                      </a:pPr>
                      <a:r>
                        <a:rPr lang="nl-NL" sz="1100" dirty="0">
                          <a:effectLst/>
                        </a:rPr>
                        <a:t>Meedoen</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Voorlichting</a:t>
                      </a:r>
                      <a:r>
                        <a:rPr lang="nl-NL" sz="1100" baseline="0" dirty="0">
                          <a:effectLst/>
                          <a:latin typeface="Calibri" panose="020F0502020204030204" pitchFamily="34" charset="0"/>
                          <a:ea typeface="Calibri" panose="020F0502020204030204" pitchFamily="34" charset="0"/>
                          <a:cs typeface="Times New Roman" panose="02020603050405020304" pitchFamily="18" charset="0"/>
                        </a:rPr>
                        <a:t> en advies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extLst>
                  <a:ext uri="{0D108BD9-81ED-4DB2-BD59-A6C34878D82A}">
                    <a16:rowId xmlns:a16="http://schemas.microsoft.com/office/drawing/2014/main" val="197365618"/>
                  </a:ext>
                </a:extLst>
              </a:tr>
              <a:tr h="591055">
                <a:tc>
                  <a:txBody>
                    <a:bodyPr/>
                    <a:lstStyle/>
                    <a:p>
                      <a:pPr>
                        <a:lnSpc>
                          <a:spcPct val="107000"/>
                        </a:lnSpc>
                        <a:spcAft>
                          <a:spcPts val="0"/>
                        </a:spcAft>
                      </a:pPr>
                      <a:r>
                        <a:rPr lang="nl-NL" sz="1100" dirty="0">
                          <a:effectLst/>
                        </a:rPr>
                        <a:t>6. Inwoners kennen elkaar en hebben interactie met elkaar in hun gebied, waarbij de invulling van gebied maatwerk is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68" marR="57168" marT="57168" marB="57168"/>
                </a:tc>
                <a:tc>
                  <a:txBody>
                    <a:bodyPr/>
                    <a:lstStyle/>
                    <a:p>
                      <a:pPr>
                        <a:lnSpc>
                          <a:spcPct val="115000"/>
                        </a:lnSpc>
                        <a:spcAft>
                          <a:spcPts val="0"/>
                        </a:spcAft>
                      </a:pPr>
                      <a:r>
                        <a:rPr lang="nl-NL" sz="1100">
                          <a:effectLst/>
                        </a:rPr>
                        <a:t>heb ik meer/beter contact met andere mensen.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tc>
                  <a:txBody>
                    <a:bodyPr/>
                    <a:lstStyle/>
                    <a:p>
                      <a:pPr>
                        <a:lnSpc>
                          <a:spcPct val="115000"/>
                        </a:lnSpc>
                        <a:spcAft>
                          <a:spcPts val="0"/>
                        </a:spcAft>
                      </a:pPr>
                      <a:r>
                        <a:rPr lang="nl-NL" sz="1100" dirty="0">
                          <a:effectLst/>
                        </a:rPr>
                        <a:t>Ontmoeten </a:t>
                      </a:r>
                    </a:p>
                    <a:p>
                      <a:pPr>
                        <a:lnSpc>
                          <a:spcPct val="115000"/>
                        </a:lnSpc>
                        <a:spcAft>
                          <a:spcPts val="0"/>
                        </a:spcAft>
                      </a:pPr>
                      <a:r>
                        <a:rPr lang="nl-NL" sz="1100" dirty="0">
                          <a:effectLst/>
                        </a:rPr>
                        <a:t>Samen ouder</a:t>
                      </a:r>
                    </a:p>
                    <a:p>
                      <a:pPr>
                        <a:lnSpc>
                          <a:spcPct val="115000"/>
                        </a:lnSpc>
                        <a:spcAft>
                          <a:spcPts val="0"/>
                        </a:spcAft>
                      </a:pPr>
                      <a:r>
                        <a:rPr lang="nl-NL" sz="1100" dirty="0">
                          <a:effectLst/>
                        </a:rPr>
                        <a:t>Ontwikkelen van mensen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41" marR="61741" marT="0" marB="0"/>
                </a:tc>
                <a:extLst>
                  <a:ext uri="{0D108BD9-81ED-4DB2-BD59-A6C34878D82A}">
                    <a16:rowId xmlns:a16="http://schemas.microsoft.com/office/drawing/2014/main" val="2748574480"/>
                  </a:ext>
                </a:extLst>
              </a:tr>
            </a:tbl>
          </a:graphicData>
        </a:graphic>
      </p:graphicFrame>
      <p:sp>
        <p:nvSpPr>
          <p:cNvPr id="8" name="Afgeronde rechthoek 7"/>
          <p:cNvSpPr/>
          <p:nvPr/>
        </p:nvSpPr>
        <p:spPr>
          <a:xfrm>
            <a:off x="419878" y="1399592"/>
            <a:ext cx="802432" cy="3825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activiteit</a:t>
            </a:r>
          </a:p>
        </p:txBody>
      </p:sp>
      <p:sp>
        <p:nvSpPr>
          <p:cNvPr id="9" name="Afgeronde rechthoek 8"/>
          <p:cNvSpPr/>
          <p:nvPr/>
        </p:nvSpPr>
        <p:spPr>
          <a:xfrm>
            <a:off x="1309396" y="1407870"/>
            <a:ext cx="802432" cy="3825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activiteit</a:t>
            </a:r>
          </a:p>
        </p:txBody>
      </p:sp>
      <p:sp>
        <p:nvSpPr>
          <p:cNvPr id="10" name="Afgeronde rechthoek 9"/>
          <p:cNvSpPr/>
          <p:nvPr/>
        </p:nvSpPr>
        <p:spPr>
          <a:xfrm>
            <a:off x="2198915" y="1395429"/>
            <a:ext cx="802432" cy="3825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activiteit</a:t>
            </a:r>
          </a:p>
        </p:txBody>
      </p:sp>
      <p:sp>
        <p:nvSpPr>
          <p:cNvPr id="15" name="Afgeronde rechthoek 14"/>
          <p:cNvSpPr/>
          <p:nvPr/>
        </p:nvSpPr>
        <p:spPr>
          <a:xfrm>
            <a:off x="1726659" y="1930383"/>
            <a:ext cx="913903" cy="382555"/>
          </a:xfrm>
          <a:prstGeom prst="round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klantvraag</a:t>
            </a:r>
          </a:p>
        </p:txBody>
      </p:sp>
      <p:sp>
        <p:nvSpPr>
          <p:cNvPr id="16" name="Afgeronde rechthoek 15"/>
          <p:cNvSpPr/>
          <p:nvPr/>
        </p:nvSpPr>
        <p:spPr>
          <a:xfrm>
            <a:off x="718457" y="1930384"/>
            <a:ext cx="897474" cy="382555"/>
          </a:xfrm>
          <a:prstGeom prst="round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klantvraag</a:t>
            </a:r>
          </a:p>
        </p:txBody>
      </p:sp>
      <p:sp>
        <p:nvSpPr>
          <p:cNvPr id="17" name="Afgeronde rechthoek 16"/>
          <p:cNvSpPr/>
          <p:nvPr/>
        </p:nvSpPr>
        <p:spPr>
          <a:xfrm>
            <a:off x="1222310" y="2406746"/>
            <a:ext cx="889518" cy="3638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400" dirty="0"/>
              <a:t>resultaat</a:t>
            </a:r>
          </a:p>
        </p:txBody>
      </p:sp>
      <p:pic>
        <p:nvPicPr>
          <p:cNvPr id="14" name="Afbeelding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18" name="Afbeelding 1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20" name="Afbeelding 1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131976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uit de monitor</a:t>
            </a:r>
          </a:p>
        </p:txBody>
      </p:sp>
      <p:pic>
        <p:nvPicPr>
          <p:cNvPr id="4" name="Tijdelijke aanduiding voor inhoud 3"/>
          <p:cNvPicPr>
            <a:picLocks noGrp="1" noChangeAspect="1"/>
          </p:cNvPicPr>
          <p:nvPr>
            <p:ph idx="1"/>
          </p:nvPr>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252919" y="3969548"/>
            <a:ext cx="2964324" cy="1976216"/>
          </a:xfrm>
        </p:spPr>
      </p:pic>
      <p:pic>
        <p:nvPicPr>
          <p:cNvPr id="5" name="Afbeelding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
        <p:nvSpPr>
          <p:cNvPr id="8" name="Tijdelijke aanduiding voor inhoud 2"/>
          <p:cNvSpPr txBox="1">
            <a:spLocks/>
          </p:cNvSpPr>
          <p:nvPr/>
        </p:nvSpPr>
        <p:spPr>
          <a:xfrm>
            <a:off x="3869268" y="8641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nl-NL" dirty="0"/>
          </a:p>
        </p:txBody>
      </p:sp>
      <p:sp>
        <p:nvSpPr>
          <p:cNvPr id="10" name="Tijdelijke aanduiding voor inhoud 2"/>
          <p:cNvSpPr txBox="1">
            <a:spLocks/>
          </p:cNvSpPr>
          <p:nvPr/>
        </p:nvSpPr>
        <p:spPr>
          <a:xfrm>
            <a:off x="4021668" y="2113788"/>
            <a:ext cx="7315200" cy="402336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nl-NL" sz="1800" b="1" dirty="0"/>
              <a:t>Ontmoetingsactiviteiten: </a:t>
            </a:r>
          </a:p>
          <a:p>
            <a:pPr marL="502920" lvl="1" indent="0">
              <a:buNone/>
            </a:pPr>
            <a:r>
              <a:rPr lang="nl-NL" sz="1600" dirty="0" smtClean="0">
                <a:cs typeface="Arial" panose="020B0604020202020204" pitchFamily="34" charset="0"/>
              </a:rPr>
              <a:t>95 </a:t>
            </a:r>
            <a:r>
              <a:rPr lang="nl-NL" sz="1600" dirty="0">
                <a:cs typeface="Arial" panose="020B0604020202020204" pitchFamily="34" charset="0"/>
              </a:rPr>
              <a:t>% heeft door de activiteiten meer/beter contact met anderen</a:t>
            </a:r>
          </a:p>
          <a:p>
            <a:pPr marL="457200" lvl="1" indent="0">
              <a:lnSpc>
                <a:spcPct val="100000"/>
              </a:lnSpc>
              <a:spcBef>
                <a:spcPts val="0"/>
              </a:spcBef>
              <a:buNone/>
            </a:pPr>
            <a:r>
              <a:rPr lang="nl-NL" sz="1600" dirty="0" smtClean="0">
                <a:cs typeface="Arial" panose="020B0604020202020204" pitchFamily="34" charset="0"/>
              </a:rPr>
              <a:t>84% </a:t>
            </a:r>
            <a:r>
              <a:rPr lang="nl-NL" sz="1600" dirty="0">
                <a:cs typeface="Arial" panose="020B0604020202020204" pitchFamily="34" charset="0"/>
              </a:rPr>
              <a:t>heeft daardoor mensen die hen steunen als het nodig is. </a:t>
            </a:r>
          </a:p>
          <a:p>
            <a:pPr marL="457200" lvl="1" indent="0">
              <a:lnSpc>
                <a:spcPct val="100000"/>
              </a:lnSpc>
              <a:spcBef>
                <a:spcPts val="0"/>
              </a:spcBef>
              <a:buNone/>
            </a:pPr>
            <a:r>
              <a:rPr lang="nl-NL" sz="1600" dirty="0" smtClean="0">
                <a:cs typeface="Arial" panose="020B0604020202020204" pitchFamily="34" charset="0"/>
              </a:rPr>
              <a:t>81% </a:t>
            </a:r>
            <a:r>
              <a:rPr lang="nl-NL" sz="1600" dirty="0">
                <a:cs typeface="Arial" panose="020B0604020202020204" pitchFamily="34" charset="0"/>
              </a:rPr>
              <a:t>heeft mensen met wie ze leuke dingen kunnen doen en </a:t>
            </a:r>
          </a:p>
          <a:p>
            <a:pPr marL="457200" lvl="1" indent="0">
              <a:lnSpc>
                <a:spcPct val="100000"/>
              </a:lnSpc>
              <a:spcBef>
                <a:spcPts val="0"/>
              </a:spcBef>
              <a:buNone/>
            </a:pPr>
            <a:r>
              <a:rPr lang="nl-NL" sz="1600" dirty="0" smtClean="0">
                <a:cs typeface="Arial" panose="020B0604020202020204" pitchFamily="34" charset="0"/>
              </a:rPr>
              <a:t>80% </a:t>
            </a:r>
            <a:r>
              <a:rPr lang="nl-NL" sz="1600" dirty="0">
                <a:cs typeface="Arial" panose="020B0604020202020204" pitchFamily="34" charset="0"/>
              </a:rPr>
              <a:t>voelt zich erbij horen in hun omgeving. </a:t>
            </a:r>
          </a:p>
          <a:p>
            <a:pPr marL="457200" lvl="1" indent="0">
              <a:lnSpc>
                <a:spcPct val="100000"/>
              </a:lnSpc>
              <a:spcBef>
                <a:spcPts val="0"/>
              </a:spcBef>
              <a:buNone/>
            </a:pPr>
            <a:r>
              <a:rPr lang="nl-NL" sz="1600" dirty="0" smtClean="0">
                <a:cs typeface="Arial" panose="020B0604020202020204" pitchFamily="34" charset="0"/>
              </a:rPr>
              <a:t>75% heeft hierdoor mensen die hen steunen als dat nodig is</a:t>
            </a:r>
            <a:endParaRPr lang="nl-NL" sz="1600" dirty="0">
              <a:cs typeface="Arial" panose="020B0604020202020204" pitchFamily="34" charset="0"/>
            </a:endParaRPr>
          </a:p>
          <a:p>
            <a:pPr>
              <a:lnSpc>
                <a:spcPct val="100000"/>
              </a:lnSpc>
              <a:spcBef>
                <a:spcPts val="0"/>
              </a:spcBef>
            </a:pPr>
            <a:r>
              <a:rPr lang="nl-NL" sz="1800" b="1" dirty="0" smtClean="0">
                <a:cs typeface="Arial" panose="020B0604020202020204" pitchFamily="34" charset="0"/>
              </a:rPr>
              <a:t>Voorkomen van schulden en armoede</a:t>
            </a:r>
          </a:p>
          <a:p>
            <a:pPr marL="502920" lvl="1" indent="0">
              <a:lnSpc>
                <a:spcPct val="100000"/>
              </a:lnSpc>
              <a:spcBef>
                <a:spcPts val="0"/>
              </a:spcBef>
              <a:buNone/>
            </a:pPr>
            <a:r>
              <a:rPr lang="nl-NL" sz="1600" dirty="0" smtClean="0">
                <a:cs typeface="Arial" panose="020B0604020202020204" pitchFamily="34" charset="0"/>
              </a:rPr>
              <a:t>86% weet beter voor welke voorzieningen men in aanmerking komt</a:t>
            </a:r>
          </a:p>
          <a:p>
            <a:pPr marL="502920" lvl="1" indent="0">
              <a:lnSpc>
                <a:spcPct val="100000"/>
              </a:lnSpc>
              <a:spcBef>
                <a:spcPts val="0"/>
              </a:spcBef>
              <a:buNone/>
            </a:pPr>
            <a:r>
              <a:rPr lang="nl-NL" sz="1600" dirty="0" smtClean="0">
                <a:cs typeface="Arial" panose="020B0604020202020204" pitchFamily="34" charset="0"/>
              </a:rPr>
              <a:t>76 % heeft meer controle over hun leven</a:t>
            </a:r>
          </a:p>
          <a:p>
            <a:pPr marL="502920" lvl="1" indent="0">
              <a:lnSpc>
                <a:spcPct val="100000"/>
              </a:lnSpc>
              <a:spcBef>
                <a:spcPts val="0"/>
              </a:spcBef>
              <a:buNone/>
            </a:pPr>
            <a:r>
              <a:rPr lang="nl-NL" sz="1600" dirty="0" smtClean="0">
                <a:cs typeface="Arial" panose="020B0604020202020204" pitchFamily="34" charset="0"/>
              </a:rPr>
              <a:t>74% heeft meer vertrouwen in eigen toekomst</a:t>
            </a:r>
          </a:p>
          <a:p>
            <a:pPr marL="502920" lvl="1" indent="0">
              <a:lnSpc>
                <a:spcPct val="100000"/>
              </a:lnSpc>
              <a:spcBef>
                <a:spcPts val="0"/>
              </a:spcBef>
              <a:buNone/>
            </a:pPr>
            <a:r>
              <a:rPr lang="nl-NL" sz="1600" dirty="0" smtClean="0">
                <a:cs typeface="Arial" panose="020B0604020202020204" pitchFamily="34" charset="0"/>
              </a:rPr>
              <a:t>86 % komt beter uit met het geld</a:t>
            </a:r>
          </a:p>
          <a:p>
            <a:pPr marL="502920" lvl="1" indent="0">
              <a:lnSpc>
                <a:spcPct val="100000"/>
              </a:lnSpc>
              <a:spcBef>
                <a:spcPts val="0"/>
              </a:spcBef>
              <a:buNone/>
            </a:pPr>
            <a:r>
              <a:rPr lang="nl-NL" sz="1600" dirty="0" smtClean="0">
                <a:cs typeface="Arial" panose="020B0604020202020204" pitchFamily="34" charset="0"/>
              </a:rPr>
              <a:t>88 % ervaart hierdoor meer rust</a:t>
            </a:r>
            <a:endParaRPr lang="nl-NL" sz="1600" dirty="0">
              <a:cs typeface="Arial" panose="020B0604020202020204" pitchFamily="34" charset="0"/>
            </a:endParaRPr>
          </a:p>
          <a:p>
            <a:pPr marL="0" indent="0">
              <a:lnSpc>
                <a:spcPct val="100000"/>
              </a:lnSpc>
              <a:spcBef>
                <a:spcPts val="0"/>
              </a:spcBef>
              <a:buNone/>
            </a:pPr>
            <a:r>
              <a:rPr lang="nl-NL" sz="1800" dirty="0">
                <a:solidFill>
                  <a:srgbClr val="FF0000"/>
                </a:solidFill>
                <a:cs typeface="Arial" panose="020B0604020202020204" pitchFamily="34" charset="0"/>
              </a:rPr>
              <a:t>Gemiddeld </a:t>
            </a:r>
            <a:r>
              <a:rPr lang="nl-NL" sz="1800" dirty="0" smtClean="0">
                <a:solidFill>
                  <a:srgbClr val="FF0000"/>
                </a:solidFill>
                <a:cs typeface="Arial" panose="020B0604020202020204" pitchFamily="34" charset="0"/>
              </a:rPr>
              <a:t>74% </a:t>
            </a:r>
            <a:r>
              <a:rPr lang="nl-NL" sz="1800" dirty="0">
                <a:solidFill>
                  <a:srgbClr val="FF0000"/>
                </a:solidFill>
                <a:cs typeface="Arial" panose="020B0604020202020204" pitchFamily="34" charset="0"/>
              </a:rPr>
              <a:t>van alle deelnemers zegt door de activiteiten verbeteringen te ervaren in kwaliteit van leven, welbevinden en meedoen! </a:t>
            </a:r>
          </a:p>
        </p:txBody>
      </p:sp>
      <p:pic>
        <p:nvPicPr>
          <p:cNvPr id="11" name="Afbeelding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12" name="Afbeelding 11"/>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graphicFrame>
        <p:nvGraphicFramePr>
          <p:cNvPr id="6" name="Tabel 5"/>
          <p:cNvGraphicFramePr>
            <a:graphicFrameLocks noGrp="1"/>
          </p:cNvGraphicFramePr>
          <p:nvPr>
            <p:extLst>
              <p:ext uri="{D42A27DB-BD31-4B8C-83A1-F6EECF244321}">
                <p14:modId xmlns:p14="http://schemas.microsoft.com/office/powerpoint/2010/main" val="426998333"/>
              </p:ext>
            </p:extLst>
          </p:nvPr>
        </p:nvGraphicFramePr>
        <p:xfrm>
          <a:off x="4241710" y="1016508"/>
          <a:ext cx="6942757" cy="1097280"/>
        </p:xfrm>
        <a:graphic>
          <a:graphicData uri="http://schemas.openxmlformats.org/drawingml/2006/table">
            <a:tbl>
              <a:tblPr firstRow="1" bandRow="1">
                <a:tableStyleId>{5C22544A-7EE6-4342-B048-85BDC9FD1C3A}</a:tableStyleId>
              </a:tblPr>
              <a:tblGrid>
                <a:gridCol w="1157127">
                  <a:extLst>
                    <a:ext uri="{9D8B030D-6E8A-4147-A177-3AD203B41FA5}">
                      <a16:colId xmlns:a16="http://schemas.microsoft.com/office/drawing/2014/main" val="2488475063"/>
                    </a:ext>
                  </a:extLst>
                </a:gridCol>
                <a:gridCol w="1664633">
                  <a:extLst>
                    <a:ext uri="{9D8B030D-6E8A-4147-A177-3AD203B41FA5}">
                      <a16:colId xmlns:a16="http://schemas.microsoft.com/office/drawing/2014/main" val="2106256167"/>
                    </a:ext>
                  </a:extLst>
                </a:gridCol>
                <a:gridCol w="1806745">
                  <a:extLst>
                    <a:ext uri="{9D8B030D-6E8A-4147-A177-3AD203B41FA5}">
                      <a16:colId xmlns:a16="http://schemas.microsoft.com/office/drawing/2014/main" val="3701172660"/>
                    </a:ext>
                  </a:extLst>
                </a:gridCol>
                <a:gridCol w="2314252">
                  <a:extLst>
                    <a:ext uri="{9D8B030D-6E8A-4147-A177-3AD203B41FA5}">
                      <a16:colId xmlns:a16="http://schemas.microsoft.com/office/drawing/2014/main" val="3678045651"/>
                    </a:ext>
                  </a:extLst>
                </a:gridCol>
              </a:tblGrid>
              <a:tr h="279942">
                <a:tc>
                  <a:txBody>
                    <a:bodyPr/>
                    <a:lstStyle/>
                    <a:p>
                      <a:endParaRPr lang="nl-NL" dirty="0"/>
                    </a:p>
                  </a:txBody>
                  <a:tcPr/>
                </a:tc>
                <a:tc>
                  <a:txBody>
                    <a:bodyPr/>
                    <a:lstStyle/>
                    <a:p>
                      <a:r>
                        <a:rPr lang="nl-NL" dirty="0"/>
                        <a:t>Aantal reacties</a:t>
                      </a:r>
                    </a:p>
                  </a:txBody>
                  <a:tcPr/>
                </a:tc>
                <a:tc>
                  <a:txBody>
                    <a:bodyPr/>
                    <a:lstStyle/>
                    <a:p>
                      <a:r>
                        <a:rPr lang="nl-NL" dirty="0"/>
                        <a:t>tevredenheid</a:t>
                      </a:r>
                    </a:p>
                  </a:txBody>
                  <a:tcPr/>
                </a:tc>
                <a:tc>
                  <a:txBody>
                    <a:bodyPr/>
                    <a:lstStyle/>
                    <a:p>
                      <a:r>
                        <a:rPr lang="nl-NL" dirty="0"/>
                        <a:t>kwaliteit</a:t>
                      </a:r>
                    </a:p>
                  </a:txBody>
                  <a:tcPr/>
                </a:tc>
                <a:extLst>
                  <a:ext uri="{0D108BD9-81ED-4DB2-BD59-A6C34878D82A}">
                    <a16:rowId xmlns:a16="http://schemas.microsoft.com/office/drawing/2014/main" val="1538885741"/>
                  </a:ext>
                </a:extLst>
              </a:tr>
              <a:tr h="279942">
                <a:tc>
                  <a:txBody>
                    <a:bodyPr/>
                    <a:lstStyle/>
                    <a:p>
                      <a:r>
                        <a:rPr lang="nl-NL" dirty="0"/>
                        <a:t>2018</a:t>
                      </a:r>
                    </a:p>
                  </a:txBody>
                  <a:tcPr/>
                </a:tc>
                <a:tc>
                  <a:txBody>
                    <a:bodyPr/>
                    <a:lstStyle/>
                    <a:p>
                      <a:r>
                        <a:rPr lang="nl-NL" dirty="0"/>
                        <a:t>780</a:t>
                      </a:r>
                    </a:p>
                  </a:txBody>
                  <a:tcPr/>
                </a:tc>
                <a:tc>
                  <a:txBody>
                    <a:bodyPr/>
                    <a:lstStyle/>
                    <a:p>
                      <a:r>
                        <a:rPr lang="nl-NL" dirty="0"/>
                        <a:t>8,3</a:t>
                      </a:r>
                    </a:p>
                  </a:txBody>
                  <a:tcPr/>
                </a:tc>
                <a:tc>
                  <a:txBody>
                    <a:bodyPr/>
                    <a:lstStyle/>
                    <a:p>
                      <a:r>
                        <a:rPr lang="nl-NL" dirty="0"/>
                        <a:t>8,2</a:t>
                      </a:r>
                    </a:p>
                  </a:txBody>
                  <a:tcPr/>
                </a:tc>
                <a:extLst>
                  <a:ext uri="{0D108BD9-81ED-4DB2-BD59-A6C34878D82A}">
                    <a16:rowId xmlns:a16="http://schemas.microsoft.com/office/drawing/2014/main" val="3293677372"/>
                  </a:ext>
                </a:extLst>
              </a:tr>
              <a:tr h="279942">
                <a:tc>
                  <a:txBody>
                    <a:bodyPr/>
                    <a:lstStyle/>
                    <a:p>
                      <a:r>
                        <a:rPr lang="nl-NL" dirty="0"/>
                        <a:t>2019</a:t>
                      </a:r>
                    </a:p>
                  </a:txBody>
                  <a:tcPr/>
                </a:tc>
                <a:tc>
                  <a:txBody>
                    <a:bodyPr/>
                    <a:lstStyle/>
                    <a:p>
                      <a:r>
                        <a:rPr lang="nl-NL" dirty="0" smtClean="0"/>
                        <a:t>1230</a:t>
                      </a:r>
                      <a:endParaRPr lang="nl-NL" dirty="0"/>
                    </a:p>
                  </a:txBody>
                  <a:tcPr/>
                </a:tc>
                <a:tc>
                  <a:txBody>
                    <a:bodyPr/>
                    <a:lstStyle/>
                    <a:p>
                      <a:r>
                        <a:rPr lang="nl-NL" dirty="0" smtClean="0"/>
                        <a:t>8,2</a:t>
                      </a:r>
                      <a:endParaRPr lang="nl-NL" dirty="0"/>
                    </a:p>
                  </a:txBody>
                  <a:tcPr/>
                </a:tc>
                <a:tc>
                  <a:txBody>
                    <a:bodyPr/>
                    <a:lstStyle/>
                    <a:p>
                      <a:r>
                        <a:rPr lang="nl-NL" dirty="0" smtClean="0"/>
                        <a:t>8,5</a:t>
                      </a:r>
                      <a:endParaRPr lang="nl-NL" dirty="0"/>
                    </a:p>
                  </a:txBody>
                  <a:tcPr/>
                </a:tc>
                <a:extLst>
                  <a:ext uri="{0D108BD9-81ED-4DB2-BD59-A6C34878D82A}">
                    <a16:rowId xmlns:a16="http://schemas.microsoft.com/office/drawing/2014/main" val="91671527"/>
                  </a:ext>
                </a:extLst>
              </a:tr>
            </a:tbl>
          </a:graphicData>
        </a:graphic>
      </p:graphicFrame>
    </p:spTree>
    <p:extLst>
      <p:ext uri="{BB962C8B-B14F-4D97-AF65-F5344CB8AC3E}">
        <p14:creationId xmlns:p14="http://schemas.microsoft.com/office/powerpoint/2010/main" val="131129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liepen we tegenaan bij de ontwikkeling van de monitor</a:t>
            </a:r>
            <a:br>
              <a:rPr lang="nl-NL" dirty="0"/>
            </a:br>
            <a:r>
              <a:rPr lang="nl-NL" dirty="0"/>
              <a:t/>
            </a:r>
            <a:br>
              <a:rPr lang="nl-NL" dirty="0"/>
            </a:br>
            <a:r>
              <a:rPr lang="nl-NL" dirty="0"/>
              <a:t/>
            </a:r>
            <a:br>
              <a:rPr lang="nl-NL" dirty="0"/>
            </a:br>
            <a:r>
              <a:rPr lang="nl-NL" dirty="0"/>
              <a:t>?</a:t>
            </a:r>
            <a:br>
              <a:rPr lang="nl-NL" dirty="0"/>
            </a:br>
            <a:r>
              <a:rPr lang="nl-NL" dirty="0"/>
              <a:t> </a:t>
            </a:r>
          </a:p>
        </p:txBody>
      </p:sp>
      <p:sp>
        <p:nvSpPr>
          <p:cNvPr id="3" name="Tijdelijke aanduiding voor inhoud 2"/>
          <p:cNvSpPr>
            <a:spLocks noGrp="1"/>
          </p:cNvSpPr>
          <p:nvPr>
            <p:ph idx="1"/>
          </p:nvPr>
        </p:nvSpPr>
        <p:spPr/>
        <p:txBody>
          <a:bodyPr/>
          <a:lstStyle/>
          <a:p>
            <a:r>
              <a:rPr lang="nl-NL" dirty="0"/>
              <a:t>Eerst gebruikten we Google Forms. De vragenlijsten waren niet afgeschermd, zodat en wel eens wat verloren ging. Met </a:t>
            </a:r>
            <a:r>
              <a:rPr lang="nl-NL" dirty="0" err="1"/>
              <a:t>Survio</a:t>
            </a:r>
            <a:r>
              <a:rPr lang="nl-NL" dirty="0"/>
              <a:t> werkt het beter en gemakkelijker.</a:t>
            </a:r>
          </a:p>
          <a:p>
            <a:r>
              <a:rPr lang="nl-NL" dirty="0"/>
              <a:t>De vragen uit positieve gezondheid sluiten niet altijd aan op de klantbeleving. Deze zijn nu aangepast. (“door deze activiteit voel ik me gezond” werd “voel ik me goed”) </a:t>
            </a:r>
          </a:p>
          <a:p>
            <a:r>
              <a:rPr lang="nl-NL" dirty="0"/>
              <a:t>Het afnemen van de monitor is een extra handeling die erbij komt. Het vraagt echte motivatie om het ook te doen. </a:t>
            </a:r>
          </a:p>
          <a:p>
            <a:r>
              <a:rPr lang="nl-NL" dirty="0"/>
              <a:t>Gemeente was niet betrokken bij de ontwikkeling van de monitor. Hierdoor was er geen check of het de juiste informatie opleverde voor de gemeente en konden we er niet over sparren</a:t>
            </a:r>
          </a:p>
          <a:p>
            <a:r>
              <a:rPr lang="nl-NL" dirty="0"/>
              <a:t>Naast de beoogde resultaten en klanteffecten wil de gemeente ook dat we maatschappelijke effecten in beeld brengen. Dat is niet goed mogelijk…</a:t>
            </a:r>
          </a:p>
          <a:p>
            <a:endParaRPr lang="nl-NL" dirty="0"/>
          </a:p>
        </p:txBody>
      </p:sp>
      <p:pic>
        <p:nvPicPr>
          <p:cNvPr id="4" name="Afbeelding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2919" y="4035936"/>
            <a:ext cx="2925803" cy="1948812"/>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6" name="Afbeelding 5"/>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174467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23837"/>
            <a:ext cx="3416531" cy="4601183"/>
          </a:xfrm>
        </p:spPr>
        <p:txBody>
          <a:bodyPr/>
          <a:lstStyle/>
          <a:p>
            <a:r>
              <a:rPr lang="nl-NL" dirty="0"/>
              <a:t>Maatschappelijke effecten? </a:t>
            </a:r>
          </a:p>
        </p:txBody>
      </p:sp>
      <p:sp>
        <p:nvSpPr>
          <p:cNvPr id="3" name="Tijdelijke aanduiding voor inhoud 2"/>
          <p:cNvSpPr>
            <a:spLocks noGrp="1"/>
          </p:cNvSpPr>
          <p:nvPr>
            <p:ph idx="1"/>
          </p:nvPr>
        </p:nvSpPr>
        <p:spPr>
          <a:xfrm>
            <a:off x="3636512" y="864108"/>
            <a:ext cx="7315200" cy="5120640"/>
          </a:xfrm>
        </p:spPr>
        <p:txBody>
          <a:bodyPr/>
          <a:lstStyle/>
          <a:p>
            <a:r>
              <a:rPr lang="nl-NL" dirty="0"/>
              <a:t>In plaats van output gerelateerde financiering heeft Wageningen gekozen voor resultaatgerichte financiering. Gevraagd werd om te rapporteren op maatschappelijke effecten en resultaten. We rapporteren op doelen en klanteffecten.</a:t>
            </a:r>
          </a:p>
          <a:p>
            <a:r>
              <a:rPr lang="nl-NL" dirty="0"/>
              <a:t>Als je niet aan de voorkant indicatoren hiervoor benoemt  en een 0-meting uitvoert is het meten van maatschappelijke effecten niet mogelijk. </a:t>
            </a:r>
          </a:p>
          <a:p>
            <a:r>
              <a:rPr lang="nl-NL" dirty="0"/>
              <a:t>Externe factoren en andere organisaties  beïnvloeden de effecten ook</a:t>
            </a:r>
          </a:p>
          <a:p>
            <a:r>
              <a:rPr lang="nl-NL" dirty="0"/>
              <a:t>Data gericht werken</a:t>
            </a:r>
          </a:p>
          <a:p>
            <a:endParaRPr lang="nl-NL" dirty="0"/>
          </a:p>
          <a:p>
            <a:endParaRPr lang="nl-NL" dirty="0"/>
          </a:p>
          <a:p>
            <a:endParaRPr lang="nl-NL" dirty="0"/>
          </a:p>
          <a:p>
            <a:endParaRPr lang="nl-NL" dirty="0"/>
          </a:p>
        </p:txBody>
      </p:sp>
      <p:pic>
        <p:nvPicPr>
          <p:cNvPr id="4" name="Afbeelding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40822" y="4122471"/>
            <a:ext cx="2709949" cy="1862277"/>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6" name="Afbeelding 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1026" name="Afbeelding 6" descr="image005"/>
          <p:cNvPicPr>
            <a:picLocks noChangeAspect="1" noChangeArrowheads="1"/>
          </p:cNvPicPr>
          <p:nvPr/>
        </p:nvPicPr>
        <p:blipFill rotWithShape="1">
          <a:blip r:embed="rId5">
            <a:extLst>
              <a:ext uri="{28A0092B-C50C-407E-A947-70E740481C1C}">
                <a14:useLocalDpi xmlns:a14="http://schemas.microsoft.com/office/drawing/2010/main" val="0"/>
              </a:ext>
            </a:extLst>
          </a:blip>
          <a:srcRect l="7351" t="11494" b="8990"/>
          <a:stretch/>
        </p:blipFill>
        <p:spPr bwMode="auto">
          <a:xfrm>
            <a:off x="6715771" y="3463188"/>
            <a:ext cx="4235941" cy="272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62078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Van data naar zinvol handelen </a:t>
            </a:r>
          </a:p>
        </p:txBody>
      </p:sp>
      <p:sp>
        <p:nvSpPr>
          <p:cNvPr id="3" name="Tijdelijke aanduiding voor inhoud 2"/>
          <p:cNvSpPr>
            <a:spLocks noGrp="1"/>
          </p:cNvSpPr>
          <p:nvPr>
            <p:ph idx="1"/>
          </p:nvPr>
        </p:nvSpPr>
        <p:spPr/>
        <p:txBody>
          <a:bodyPr/>
          <a:lstStyle/>
          <a:p>
            <a:endParaRPr lang="nl-NL" dirty="0"/>
          </a:p>
        </p:txBody>
      </p:sp>
      <p:pic>
        <p:nvPicPr>
          <p:cNvPr id="2050" name="Afbeelding 5" descr="image006"/>
          <p:cNvPicPr>
            <a:picLocks noChangeAspect="1" noChangeArrowheads="1"/>
          </p:cNvPicPr>
          <p:nvPr/>
        </p:nvPicPr>
        <p:blipFill rotWithShape="1">
          <a:blip r:embed="rId2">
            <a:extLst>
              <a:ext uri="{28A0092B-C50C-407E-A947-70E740481C1C}">
                <a14:useLocalDpi xmlns:a14="http://schemas.microsoft.com/office/drawing/2010/main" val="0"/>
              </a:ext>
            </a:extLst>
          </a:blip>
          <a:srcRect t="25315"/>
          <a:stretch/>
        </p:blipFill>
        <p:spPr bwMode="auto">
          <a:xfrm>
            <a:off x="3839192" y="1123837"/>
            <a:ext cx="7345276" cy="43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6" name="Afbeelding 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391181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Voorwaarden voor een succesvolle inzet van datagericht werken</a:t>
            </a:r>
          </a:p>
        </p:txBody>
      </p:sp>
      <p:pic>
        <p:nvPicPr>
          <p:cNvPr id="3074" name="Afbeelding 7"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814" y="1054520"/>
            <a:ext cx="5009891" cy="473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6" name="Afbeelding 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113612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we geleerd?</a:t>
            </a:r>
            <a:br>
              <a:rPr lang="nl-NL" dirty="0"/>
            </a:br>
            <a:endParaRPr lang="nl-NL" dirty="0"/>
          </a:p>
        </p:txBody>
      </p:sp>
      <p:sp>
        <p:nvSpPr>
          <p:cNvPr id="3" name="Tijdelijke aanduiding voor inhoud 2"/>
          <p:cNvSpPr>
            <a:spLocks noGrp="1"/>
          </p:cNvSpPr>
          <p:nvPr>
            <p:ph idx="1"/>
          </p:nvPr>
        </p:nvSpPr>
        <p:spPr>
          <a:xfrm>
            <a:off x="3869268" y="902368"/>
            <a:ext cx="7315200" cy="5082379"/>
          </a:xfrm>
        </p:spPr>
        <p:txBody>
          <a:bodyPr>
            <a:normAutofit fontScale="92500" lnSpcReduction="20000"/>
          </a:bodyPr>
          <a:lstStyle/>
          <a:p>
            <a:r>
              <a:rPr lang="nl-NL" dirty="0" smtClean="0"/>
              <a:t>Inwoners betrekken is zeer arbeidsintensief als je niet alleen de “</a:t>
            </a:r>
            <a:r>
              <a:rPr lang="nl-NL" dirty="0" err="1" smtClean="0"/>
              <a:t>usual</a:t>
            </a:r>
            <a:r>
              <a:rPr lang="nl-NL" dirty="0" smtClean="0"/>
              <a:t> suspects” wilt bevragen. En in vervolgtraject lastig door kennisachterstand</a:t>
            </a:r>
          </a:p>
          <a:p>
            <a:r>
              <a:rPr lang="nl-NL" dirty="0" smtClean="0"/>
              <a:t>Het </a:t>
            </a:r>
            <a:r>
              <a:rPr lang="nl-NL" dirty="0"/>
              <a:t>is stimulerend om te zien dat activiteiten en diensten echt iets opleveren bij de inwoners en we zien aan de cijfers ook meteen wat niet werkt.</a:t>
            </a:r>
          </a:p>
          <a:p>
            <a:r>
              <a:rPr lang="nl-NL" dirty="0"/>
              <a:t>Naast monitor altijd aanvullende inhoudelijke informatie nodig en verklaringen van de cijfers.</a:t>
            </a:r>
          </a:p>
          <a:p>
            <a:r>
              <a:rPr lang="nl-NL" dirty="0"/>
              <a:t>We kunnen rode draden trekken door alle deelplannen en bespreken deze met de gemeente (bijv. hogere werkdruk en druk op vrijwilligers door tekorten in de zorg)</a:t>
            </a:r>
          </a:p>
          <a:p>
            <a:r>
              <a:rPr lang="nl-NL" dirty="0"/>
              <a:t>Bijsturing is mogelijk door Bonusgelden (10%). Hierdoor kunnen we meer inzetten op geconstateerde hiaten, bijv. wijkontwikkeling en tienerwerk.</a:t>
            </a:r>
          </a:p>
          <a:p>
            <a:r>
              <a:rPr lang="nl-NL" dirty="0"/>
              <a:t>Positieve vragen leveren een andere kijk. Dit is ook goed te gebruiken bij de vraagverheldering. Omdat we vragen naar kwaliteit van leven denken we andere oplossingen te kunnen vinden.</a:t>
            </a:r>
          </a:p>
          <a:p>
            <a:r>
              <a:rPr lang="nl-NL" dirty="0"/>
              <a:t>Bij meten van effecten vragen individuele en collectieve activiteiten een verschillende benadering. Niet alle reacties zijn gelijkwaardig en vragen om een weging van antwoorden</a:t>
            </a:r>
            <a:r>
              <a:rPr lang="nl-NL" dirty="0" smtClean="0"/>
              <a:t>.</a:t>
            </a:r>
            <a:endParaRPr lang="nl-NL" dirty="0"/>
          </a:p>
        </p:txBody>
      </p:sp>
      <p:pic>
        <p:nvPicPr>
          <p:cNvPr id="4" name="Afbeelding 3"/>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2919" y="4064508"/>
            <a:ext cx="2739663" cy="192024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6" name="Afbeelding 5"/>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369758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6982691" y="864108"/>
            <a:ext cx="5209309" cy="5209309"/>
          </a:xfrm>
          <a:prstGeom prst="rect">
            <a:avLst/>
          </a:prstGeom>
        </p:spPr>
      </p:pic>
      <p:sp>
        <p:nvSpPr>
          <p:cNvPr id="2" name="Titel 1"/>
          <p:cNvSpPr>
            <a:spLocks noGrp="1"/>
          </p:cNvSpPr>
          <p:nvPr>
            <p:ph type="title"/>
          </p:nvPr>
        </p:nvSpPr>
        <p:spPr/>
        <p:txBody>
          <a:bodyPr/>
          <a:lstStyle/>
          <a:p>
            <a:r>
              <a:rPr lang="nl-NL" dirty="0"/>
              <a:t>Inzichten proces</a:t>
            </a:r>
          </a:p>
        </p:txBody>
      </p:sp>
      <p:sp>
        <p:nvSpPr>
          <p:cNvPr id="3" name="Tijdelijke aanduiding voor inhoud 2"/>
          <p:cNvSpPr>
            <a:spLocks noGrp="1"/>
          </p:cNvSpPr>
          <p:nvPr>
            <p:ph idx="1"/>
          </p:nvPr>
        </p:nvSpPr>
        <p:spPr>
          <a:xfrm>
            <a:off x="3869268" y="864108"/>
            <a:ext cx="3545685" cy="5071179"/>
          </a:xfrm>
        </p:spPr>
        <p:txBody>
          <a:bodyPr>
            <a:normAutofit lnSpcReduction="10000"/>
          </a:bodyPr>
          <a:lstStyle/>
          <a:p>
            <a:r>
              <a:rPr lang="nl-NL" dirty="0"/>
              <a:t>Duurzaam partnerschap belangrijk</a:t>
            </a:r>
          </a:p>
          <a:p>
            <a:r>
              <a:rPr lang="nl-NL" dirty="0"/>
              <a:t>Doorontwikkeling meetlat kwaliteit van leven. </a:t>
            </a:r>
          </a:p>
          <a:p>
            <a:r>
              <a:rPr lang="nl-NL" dirty="0"/>
              <a:t>Doorontwikkeling proces van </a:t>
            </a:r>
            <a:r>
              <a:rPr lang="nl-NL" dirty="0" err="1"/>
              <a:t>samensturing</a:t>
            </a:r>
            <a:r>
              <a:rPr lang="nl-NL" dirty="0"/>
              <a:t>: </a:t>
            </a:r>
          </a:p>
          <a:p>
            <a:pPr marL="457200" indent="-457200">
              <a:buFont typeface="+mj-lt"/>
              <a:buAutoNum type="arabicPeriod"/>
            </a:pPr>
            <a:r>
              <a:rPr lang="nl-NL" dirty="0"/>
              <a:t>Werk aan een gedeelde ambitie</a:t>
            </a:r>
          </a:p>
          <a:p>
            <a:pPr marL="457200" indent="-457200">
              <a:buFont typeface="+mj-lt"/>
              <a:buAutoNum type="arabicPeriod"/>
            </a:pPr>
            <a:r>
              <a:rPr lang="nl-NL" dirty="0"/>
              <a:t>Recht doen aan alle belangen</a:t>
            </a:r>
          </a:p>
          <a:p>
            <a:pPr marL="457200" indent="-457200">
              <a:buFont typeface="+mj-lt"/>
              <a:buAutoNum type="arabicPeriod"/>
            </a:pPr>
            <a:r>
              <a:rPr lang="nl-NL" dirty="0"/>
              <a:t>Oog voor persoonlijke relaties en groepsdynamiek</a:t>
            </a:r>
          </a:p>
          <a:p>
            <a:pPr marL="457200" indent="-457200">
              <a:buFont typeface="+mj-lt"/>
              <a:buAutoNum type="arabicPeriod"/>
            </a:pPr>
            <a:r>
              <a:rPr lang="nl-NL" dirty="0"/>
              <a:t>Professioneel organiseren van de samenwerking</a:t>
            </a:r>
          </a:p>
          <a:p>
            <a:pPr marL="457200" indent="-457200">
              <a:buFont typeface="+mj-lt"/>
              <a:buAutoNum type="arabicPeriod"/>
            </a:pPr>
            <a:r>
              <a:rPr lang="nl-NL" dirty="0"/>
              <a:t>Een betekenisvol proces</a:t>
            </a:r>
          </a:p>
        </p:txBody>
      </p:sp>
      <p:pic>
        <p:nvPicPr>
          <p:cNvPr id="4" name="Afbeelding 3"/>
          <p:cNvPicPr>
            <a:picLocks noChangeAspect="1"/>
          </p:cNvPicPr>
          <p:nvPr/>
        </p:nvPicPr>
        <p:blipFill>
          <a:blip r:embed="rId4"/>
          <a:stretch>
            <a:fillRect/>
          </a:stretch>
        </p:blipFill>
        <p:spPr>
          <a:xfrm>
            <a:off x="252919" y="4003385"/>
            <a:ext cx="2798307" cy="188382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8" name="Afbeelding 7"/>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73373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Meetlat Kwaliteit van Leven</a:t>
            </a:r>
          </a:p>
        </p:txBody>
      </p:sp>
      <p:pic>
        <p:nvPicPr>
          <p:cNvPr id="5" name="Tijdelijke aanduiding voor inhoud 4"/>
          <p:cNvPicPr>
            <a:picLocks noGrp="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505497" y="737597"/>
            <a:ext cx="5456469" cy="2321486"/>
          </a:xfrm>
          <a:prstGeom prst="rect">
            <a:avLst/>
          </a:prstGeom>
          <a:noFill/>
        </p:spPr>
      </p:pic>
      <p:graphicFrame>
        <p:nvGraphicFramePr>
          <p:cNvPr id="6" name="Grafiek 5"/>
          <p:cNvGraphicFramePr/>
          <p:nvPr>
            <p:extLst/>
          </p:nvPr>
        </p:nvGraphicFramePr>
        <p:xfrm>
          <a:off x="2649723" y="3321699"/>
          <a:ext cx="5477239" cy="34174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p:cNvGraphicFramePr>
            <a:graphicFrameLocks noGrp="1"/>
          </p:cNvGraphicFramePr>
          <p:nvPr>
            <p:extLst/>
          </p:nvPr>
        </p:nvGraphicFramePr>
        <p:xfrm>
          <a:off x="7576457" y="4296098"/>
          <a:ext cx="4195309" cy="1472184"/>
        </p:xfrm>
        <a:graphic>
          <a:graphicData uri="http://schemas.openxmlformats.org/drawingml/2006/table">
            <a:tbl>
              <a:tblPr>
                <a:tableStyleId>{5C22544A-7EE6-4342-B048-85BDC9FD1C3A}</a:tableStyleId>
              </a:tblPr>
              <a:tblGrid>
                <a:gridCol w="4195309">
                  <a:extLst>
                    <a:ext uri="{9D8B030D-6E8A-4147-A177-3AD203B41FA5}">
                      <a16:colId xmlns:a16="http://schemas.microsoft.com/office/drawing/2014/main" val="2333555960"/>
                    </a:ext>
                  </a:extLst>
                </a:gridCol>
              </a:tblGrid>
              <a:tr h="968325">
                <a:tc>
                  <a:txBody>
                    <a:bodyPr/>
                    <a:lstStyle/>
                    <a:p>
                      <a:pPr marL="342900" lvl="0" indent="-342900" algn="l">
                        <a:lnSpc>
                          <a:spcPct val="115000"/>
                        </a:lnSpc>
                        <a:spcAft>
                          <a:spcPts val="0"/>
                        </a:spcAft>
                        <a:buFont typeface="+mj-lt"/>
                        <a:buAutoNum type="alphaLcParenR"/>
                        <a:tabLst>
                          <a:tab pos="590550" algn="l"/>
                        </a:tabLst>
                      </a:pPr>
                      <a:r>
                        <a:rPr lang="nl-NL" sz="1400" dirty="0">
                          <a:effectLst/>
                        </a:rPr>
                        <a:t>De huidige score is</a:t>
                      </a:r>
                    </a:p>
                    <a:p>
                      <a:pPr marL="342900" lvl="0" indent="-342900" algn="l">
                        <a:lnSpc>
                          <a:spcPct val="115000"/>
                        </a:lnSpc>
                        <a:spcAft>
                          <a:spcPts val="0"/>
                        </a:spcAft>
                        <a:buFont typeface="+mj-lt"/>
                        <a:buAutoNum type="alphaLcParenR"/>
                        <a:tabLst>
                          <a:tab pos="590550" algn="l"/>
                        </a:tabLst>
                      </a:pPr>
                      <a:r>
                        <a:rPr lang="nl-NL" sz="1400" dirty="0">
                          <a:effectLst/>
                        </a:rPr>
                        <a:t>De ideale score is (gewenste en ideale situatie voor de persoon)</a:t>
                      </a:r>
                    </a:p>
                    <a:p>
                      <a:pPr marL="342900" lvl="0" indent="-342900" algn="l">
                        <a:lnSpc>
                          <a:spcPct val="115000"/>
                        </a:lnSpc>
                        <a:spcAft>
                          <a:spcPts val="0"/>
                        </a:spcAft>
                        <a:buFont typeface="+mj-lt"/>
                        <a:buAutoNum type="alphaLcParenR"/>
                        <a:tabLst>
                          <a:tab pos="590550" algn="l"/>
                        </a:tabLst>
                      </a:pPr>
                      <a:r>
                        <a:rPr lang="nl-NL" sz="1400" dirty="0">
                          <a:effectLst/>
                        </a:rPr>
                        <a:t>De score voor de tussenstap. Bijvoorbeeld over drie of zes maanden bij de juiste ondersteuning en eigen inzet om naar de ideale situatie te gaan </a:t>
                      </a:r>
                      <a:endParaRPr lang="nl-NL" sz="1400" dirty="0">
                        <a:effectLst/>
                        <a:latin typeface="Verdana" panose="020B060403050404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1901972210"/>
                  </a:ext>
                </a:extLst>
              </a:tr>
            </a:tbl>
          </a:graphicData>
        </a:graphic>
      </p:graphicFrame>
      <p:pic>
        <p:nvPicPr>
          <p:cNvPr id="8" name="Afbeelding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9" name="Afbeelding 8"/>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62095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Reflectie</a:t>
            </a:r>
            <a:br>
              <a:rPr lang="nl-NL" dirty="0"/>
            </a:br>
            <a:endParaRPr lang="nl-NL" dirty="0"/>
          </a:p>
        </p:txBody>
      </p:sp>
      <p:sp>
        <p:nvSpPr>
          <p:cNvPr id="3" name="Tijdelijke aanduiding voor inhoud 2"/>
          <p:cNvSpPr>
            <a:spLocks noGrp="1"/>
          </p:cNvSpPr>
          <p:nvPr>
            <p:ph idx="1"/>
          </p:nvPr>
        </p:nvSpPr>
        <p:spPr/>
        <p:txBody>
          <a:bodyPr>
            <a:normAutofit/>
          </a:bodyPr>
          <a:lstStyle/>
          <a:p>
            <a:r>
              <a:rPr lang="nl-NL" sz="3200" dirty="0"/>
              <a:t>Wat is voor uw praktijk interessant?</a:t>
            </a:r>
          </a:p>
          <a:p>
            <a:r>
              <a:rPr lang="nl-NL" sz="3200" dirty="0"/>
              <a:t>Hoe kunt u in uw eigen praktijk een stap verder zetten?</a:t>
            </a:r>
          </a:p>
          <a:p>
            <a:endParaRPr lang="nl-NL" dirty="0"/>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6" name="Afbeelding 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pic>
        <p:nvPicPr>
          <p:cNvPr id="9" name="Afbeelding 8"/>
          <p:cNvPicPr/>
          <p:nvPr/>
        </p:nvPicPr>
        <p:blipFill>
          <a:blip r:embed="rId6">
            <a:extLst>
              <a:ext uri="{28A0092B-C50C-407E-A947-70E740481C1C}">
                <a14:useLocalDpi xmlns:a14="http://schemas.microsoft.com/office/drawing/2010/main" val="0"/>
              </a:ext>
            </a:extLst>
          </a:blip>
          <a:srcRect/>
          <a:stretch>
            <a:fillRect/>
          </a:stretch>
        </p:blipFill>
        <p:spPr bwMode="auto">
          <a:xfrm>
            <a:off x="249556" y="3942588"/>
            <a:ext cx="2950845" cy="2042160"/>
          </a:xfrm>
          <a:prstGeom prst="rect">
            <a:avLst/>
          </a:prstGeom>
          <a:noFill/>
        </p:spPr>
      </p:pic>
    </p:spTree>
    <p:extLst>
      <p:ext uri="{BB962C8B-B14F-4D97-AF65-F5344CB8AC3E}">
        <p14:creationId xmlns:p14="http://schemas.microsoft.com/office/powerpoint/2010/main" val="44637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willen we </a:t>
            </a:r>
            <a:r>
              <a:rPr lang="nl-NL" dirty="0" smtClean="0"/>
              <a:t>vertellen</a:t>
            </a:r>
            <a:br>
              <a:rPr lang="nl-NL" dirty="0" smtClean="0"/>
            </a:br>
            <a:r>
              <a:rPr lang="nl-NL" dirty="0"/>
              <a:t/>
            </a:r>
            <a:br>
              <a:rPr lang="nl-NL" dirty="0"/>
            </a:br>
            <a:endParaRPr lang="nl-NL" dirty="0"/>
          </a:p>
        </p:txBody>
      </p:sp>
      <p:sp>
        <p:nvSpPr>
          <p:cNvPr id="3" name="Tijdelijke aanduiding voor inhoud 2"/>
          <p:cNvSpPr>
            <a:spLocks noGrp="1"/>
          </p:cNvSpPr>
          <p:nvPr>
            <p:ph idx="1"/>
          </p:nvPr>
        </p:nvSpPr>
        <p:spPr/>
        <p:txBody>
          <a:bodyPr/>
          <a:lstStyle/>
          <a:p>
            <a:r>
              <a:rPr lang="nl-NL" dirty="0"/>
              <a:t>Aanleiding en achtergrond beleidskader Samen Wageningen</a:t>
            </a:r>
          </a:p>
          <a:p>
            <a:r>
              <a:rPr lang="nl-NL" dirty="0"/>
              <a:t>Proces van aanbesteden</a:t>
            </a:r>
          </a:p>
          <a:p>
            <a:r>
              <a:rPr lang="nl-NL" dirty="0" smtClean="0"/>
              <a:t>Hoe van doelen naar aanpak en verantwoording te komen</a:t>
            </a:r>
            <a:endParaRPr lang="nl-NL" dirty="0"/>
          </a:p>
          <a:p>
            <a:r>
              <a:rPr lang="nl-NL" dirty="0"/>
              <a:t>Opzet van het instrument van de monitor</a:t>
            </a:r>
          </a:p>
          <a:p>
            <a:r>
              <a:rPr lang="nl-NL" dirty="0" smtClean="0"/>
              <a:t>Ervaringen en leermomenten op inhoud en proces</a:t>
            </a:r>
            <a:endParaRPr lang="nl-NL" dirty="0"/>
          </a:p>
          <a:p>
            <a:r>
              <a:rPr lang="nl-NL" dirty="0"/>
              <a:t>Doorontwikkeling</a:t>
            </a:r>
          </a:p>
          <a:p>
            <a:endParaRPr lang="nl-NL" dirty="0"/>
          </a:p>
          <a:p>
            <a:endParaRPr lang="nl-NL" dirty="0"/>
          </a:p>
        </p:txBody>
      </p:sp>
      <p:pic>
        <p:nvPicPr>
          <p:cNvPr id="4" name="Picture 2" descr="Free Stock Photo of Students Created by Guillermo Ossa">
            <a:extLst>
              <a:ext uri="{FF2B5EF4-FFF2-40B4-BE49-F238E27FC236}">
                <a16:creationId xmlns:a16="http://schemas.microsoft.com/office/drawing/2014/main" id="{72C1AF27-7F4C-4380-8E0F-3BA075992685}"/>
              </a:ext>
            </a:extLst>
          </p:cNvPr>
          <p:cNvPicPr>
            <a:picLocks noChangeAspect="1" noChangeArrowheads="1"/>
          </p:cNvPicPr>
          <p:nvPr/>
        </p:nvPicPr>
        <p:blipFill rotWithShape="1">
          <a:blip r:embed="rId2" cstate="hqprint">
            <a:graysc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l="23507"/>
          <a:stretch/>
        </p:blipFill>
        <p:spPr bwMode="auto">
          <a:xfrm>
            <a:off x="508000" y="3647964"/>
            <a:ext cx="2319867" cy="241067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6" name="Afbeelding 5"/>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394936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Achtergrond: de vorming van een nieuw beleidskader in co-creatie</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3869267" y="864108"/>
            <a:ext cx="7315200" cy="5120640"/>
          </a:xfrm>
        </p:spPr>
        <p:txBody>
          <a:bodyPr>
            <a:normAutofit lnSpcReduction="10000"/>
          </a:bodyPr>
          <a:lstStyle/>
          <a:p>
            <a:r>
              <a:rPr lang="nl-NL" dirty="0"/>
              <a:t>In 2015-2016 co-creatieproces: brede raadpleging onder Wageningse inwoners over Sociaal Domein: ruim 3000 inwoners praatten mee: meer preventief, meer samen, meer zelf en eigen regie en met minder geld! </a:t>
            </a:r>
          </a:p>
          <a:p>
            <a:r>
              <a:rPr lang="nl-NL" dirty="0"/>
              <a:t>Online: 3 rondes van vragenlijsten  en Offline: naar de mensen toe, 3 verdiepingsbijeenkomsten</a:t>
            </a:r>
          </a:p>
          <a:p>
            <a:r>
              <a:rPr lang="nl-NL" dirty="0"/>
              <a:t>Kaders: mensenrechten, wet- en regelgeving, financiële kaders en maatschappelijke doelen: versterken burgerschap en burgerkracht</a:t>
            </a:r>
          </a:p>
          <a:p>
            <a:r>
              <a:rPr lang="nl-NL" dirty="0"/>
              <a:t>Extra inspanningen gepleegd om ook kansarme doelgroepen te bereiken en mee te laten praten op basis van waarden: “Wat vind jij belangrijk voor onze stad?” Meer dan 6000 opmerkingen.</a:t>
            </a:r>
          </a:p>
          <a:p>
            <a:r>
              <a:rPr lang="nl-NL" dirty="0"/>
              <a:t>Inwoners, gemeenteraad, ambtenaren, adviesraden en college van B&amp;W inhoudelijk betrokken. </a:t>
            </a:r>
          </a:p>
          <a:p>
            <a:r>
              <a:rPr lang="nl-NL" dirty="0"/>
              <a:t>In 2017 leidde dit tot het formuleren van een beleidskader </a:t>
            </a:r>
            <a:r>
              <a:rPr lang="nl-NL" dirty="0">
                <a:hlinkClick r:id="rId2"/>
              </a:rPr>
              <a:t>Samen Wageningen</a:t>
            </a:r>
            <a:r>
              <a:rPr lang="nl-NL" dirty="0"/>
              <a:t> met ruim 50 beoogde resultaten die inzet waren voor een brede aanbesteding. </a:t>
            </a:r>
          </a:p>
        </p:txBody>
      </p:sp>
      <p:pic>
        <p:nvPicPr>
          <p:cNvPr id="5" name="Afbeelding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7" name="Afbeelding 6"/>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pic>
        <p:nvPicPr>
          <p:cNvPr id="8" name="Picture 2" descr="Afbeeldingsresultaat voor samen wageningen"/>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347" t="13352" r="6068"/>
          <a:stretch/>
        </p:blipFill>
        <p:spPr bwMode="auto">
          <a:xfrm>
            <a:off x="83556" y="4015781"/>
            <a:ext cx="3286205" cy="191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5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Aanbesteding </a:t>
            </a:r>
          </a:p>
        </p:txBody>
      </p:sp>
      <p:sp>
        <p:nvSpPr>
          <p:cNvPr id="3" name="Tijdelijke aanduiding voor inhoud 2"/>
          <p:cNvSpPr>
            <a:spLocks noGrp="1"/>
          </p:cNvSpPr>
          <p:nvPr>
            <p:ph idx="1"/>
          </p:nvPr>
        </p:nvSpPr>
        <p:spPr>
          <a:xfrm>
            <a:off x="3869268" y="1009758"/>
            <a:ext cx="7315200" cy="5120640"/>
          </a:xfrm>
        </p:spPr>
        <p:txBody>
          <a:bodyPr>
            <a:normAutofit/>
          </a:bodyPr>
          <a:lstStyle/>
          <a:p>
            <a:r>
              <a:rPr lang="nl-NL" dirty="0"/>
              <a:t>Verdeeld in 4 percelen (categorieën). Vereiste: samenwerking!</a:t>
            </a:r>
          </a:p>
          <a:p>
            <a:r>
              <a:rPr lang="nl-NL" dirty="0"/>
              <a:t>Gemeente bepaalde het WAT, de aanbieders het HOE </a:t>
            </a:r>
          </a:p>
          <a:p>
            <a:r>
              <a:rPr lang="nl-NL" dirty="0"/>
              <a:t>Aanbesteding was tegelijk bezuiniging, dus snijden in eigen vlees en grote belangen op het spel</a:t>
            </a:r>
          </a:p>
          <a:p>
            <a:r>
              <a:rPr lang="nl-NL" dirty="0"/>
              <a:t>Bestaande aanbieders moesten de aanbesteding-som verdelen, ingediende ideeën 3x beschikbare budget dus scherpe prioritering op basis van gezamenlijk vastgestelde kaders.</a:t>
            </a:r>
          </a:p>
          <a:p>
            <a:r>
              <a:rPr lang="nl-NL" dirty="0"/>
              <a:t>Veel samenhang en overlap tussen de categorieën:  de aanbesteding van alle 4 categorieën werd gegund aan een samenwerkingsverband van 28 organisaties, stichtingen of initiatieven: WELSAAM. </a:t>
            </a:r>
          </a:p>
          <a:p>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2807" y="3876601"/>
            <a:ext cx="2987705" cy="2108147"/>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7" name="Afbeelding 6"/>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spTree>
    <p:extLst>
      <p:ext uri="{BB962C8B-B14F-4D97-AF65-F5344CB8AC3E}">
        <p14:creationId xmlns:p14="http://schemas.microsoft.com/office/powerpoint/2010/main" val="333082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Indeling </a:t>
            </a:r>
            <a:r>
              <a:rPr lang="nl-NL" dirty="0" err="1"/>
              <a:t>uitvoerings-programma</a:t>
            </a:r>
            <a:r>
              <a:rPr lang="nl-NL" dirty="0"/>
              <a:t/>
            </a:r>
            <a:br>
              <a:rPr lang="nl-NL" dirty="0"/>
            </a:b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5749065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Afbeelding 4"/>
          <p:cNvPicPr>
            <a:picLocks noChangeAspect="1"/>
          </p:cNvPicPr>
          <p:nvPr/>
        </p:nvPicPr>
        <p:blipFill>
          <a:blip r:embed="rId7"/>
          <a:stretch>
            <a:fillRect/>
          </a:stretch>
        </p:blipFill>
        <p:spPr>
          <a:xfrm>
            <a:off x="108065" y="4055206"/>
            <a:ext cx="3258589" cy="1777877"/>
          </a:xfrm>
          <a:prstGeom prst="rect">
            <a:avLst/>
          </a:prstGeom>
        </p:spPr>
      </p:pic>
      <p:sp>
        <p:nvSpPr>
          <p:cNvPr id="6" name="Tekstvak 5"/>
          <p:cNvSpPr txBox="1"/>
          <p:nvPr/>
        </p:nvSpPr>
        <p:spPr>
          <a:xfrm>
            <a:off x="5403273" y="1039091"/>
            <a:ext cx="2186247" cy="369332"/>
          </a:xfrm>
          <a:prstGeom prst="rect">
            <a:avLst/>
          </a:prstGeom>
          <a:noFill/>
        </p:spPr>
        <p:txBody>
          <a:bodyPr wrap="square" rtlCol="0">
            <a:spAutoFit/>
          </a:bodyPr>
          <a:lstStyle/>
          <a:p>
            <a:r>
              <a:rPr lang="nl-NL" dirty="0"/>
              <a:t>categorieën</a:t>
            </a:r>
          </a:p>
        </p:txBody>
      </p:sp>
      <p:sp>
        <p:nvSpPr>
          <p:cNvPr id="7" name="Tekstvak 6"/>
          <p:cNvSpPr txBox="1"/>
          <p:nvPr/>
        </p:nvSpPr>
        <p:spPr>
          <a:xfrm>
            <a:off x="8573193" y="1039091"/>
            <a:ext cx="2186247" cy="369332"/>
          </a:xfrm>
          <a:prstGeom prst="rect">
            <a:avLst/>
          </a:prstGeom>
          <a:noFill/>
        </p:spPr>
        <p:txBody>
          <a:bodyPr wrap="square" rtlCol="0">
            <a:spAutoFit/>
          </a:bodyPr>
          <a:lstStyle/>
          <a:p>
            <a:r>
              <a:rPr lang="nl-NL" dirty="0"/>
              <a:t>deelplannen</a:t>
            </a:r>
          </a:p>
        </p:txBody>
      </p:sp>
      <p:sp>
        <p:nvSpPr>
          <p:cNvPr id="3" name="Tekstvak 2"/>
          <p:cNvSpPr txBox="1"/>
          <p:nvPr/>
        </p:nvSpPr>
        <p:spPr>
          <a:xfrm>
            <a:off x="5320145" y="5698701"/>
            <a:ext cx="5947482" cy="923330"/>
          </a:xfrm>
          <a:prstGeom prst="rect">
            <a:avLst/>
          </a:prstGeom>
          <a:noFill/>
        </p:spPr>
        <p:txBody>
          <a:bodyPr wrap="square" rtlCol="0">
            <a:spAutoFit/>
          </a:bodyPr>
          <a:lstStyle/>
          <a:p>
            <a:r>
              <a:rPr lang="nl-NL"/>
              <a:t>Ieder deelplan bestaat uit een samenspel van verschillende diensten en activiteiten. Aan ontwikkeltafels per thema wordt samenwerking en innovatie besproken (doel: synergie) </a:t>
            </a:r>
            <a:endParaRPr lang="nl-NL" dirty="0"/>
          </a:p>
        </p:txBody>
      </p:sp>
      <p:pic>
        <p:nvPicPr>
          <p:cNvPr id="8" name="Afbeelding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305285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te </a:t>
            </a:r>
            <a:r>
              <a:rPr lang="nl-NL" dirty="0" err="1"/>
              <a:t>verant-woorden</a:t>
            </a:r>
            <a:r>
              <a:rPr lang="nl-NL" dirty="0"/>
              <a:t> naar de gemeente?</a:t>
            </a:r>
            <a:br>
              <a:rPr lang="nl-NL" dirty="0"/>
            </a:br>
            <a:endParaRPr lang="nl-NL" dirty="0"/>
          </a:p>
        </p:txBody>
      </p:sp>
      <p:sp>
        <p:nvSpPr>
          <p:cNvPr id="3" name="Tijdelijke aanduiding voor inhoud 2"/>
          <p:cNvSpPr>
            <a:spLocks noGrp="1"/>
          </p:cNvSpPr>
          <p:nvPr>
            <p:ph idx="1"/>
          </p:nvPr>
        </p:nvSpPr>
        <p:spPr/>
        <p:txBody>
          <a:bodyPr/>
          <a:lstStyle/>
          <a:p>
            <a:r>
              <a:rPr lang="nl-NL" dirty="0" smtClean="0"/>
              <a:t>Uitgangspunt gemeente op basis van vertrouwen</a:t>
            </a:r>
          </a:p>
          <a:p>
            <a:r>
              <a:rPr lang="nl-NL" dirty="0" smtClean="0"/>
              <a:t>Iedere </a:t>
            </a:r>
            <a:r>
              <a:rPr lang="nl-NL" dirty="0"/>
              <a:t>partij zelf verantwoordelijk, gezamenlijke verantwoording met simpel format: </a:t>
            </a:r>
          </a:p>
          <a:p>
            <a:pPr lvl="1"/>
            <a:r>
              <a:rPr lang="nl-NL" dirty="0"/>
              <a:t>Doel</a:t>
            </a:r>
          </a:p>
          <a:p>
            <a:pPr lvl="1"/>
            <a:r>
              <a:rPr lang="nl-NL" dirty="0"/>
              <a:t>Wat is bereikt</a:t>
            </a:r>
          </a:p>
          <a:p>
            <a:pPr lvl="1"/>
            <a:r>
              <a:rPr lang="nl-NL" dirty="0"/>
              <a:t>Wat waren successen</a:t>
            </a:r>
          </a:p>
          <a:p>
            <a:pPr lvl="1"/>
            <a:r>
              <a:rPr lang="nl-NL" dirty="0"/>
              <a:t>Wat zijn uitdagingen</a:t>
            </a:r>
          </a:p>
          <a:p>
            <a:r>
              <a:rPr lang="nl-NL" dirty="0"/>
              <a:t>Welsaam bedacht een manier om geen prestaties te verantwoorden maar (klant-) effecten, gekoppeld aan de beoogde resultaten.</a:t>
            </a:r>
          </a:p>
          <a:p>
            <a:r>
              <a:rPr lang="nl-NL" dirty="0"/>
              <a:t>De gemeente ging akkoord, maar was niet betrokken bij de ontwikkeling hiervan omdat dit volgens richtlijnen van de aanbestedingsprocedure verboden was. </a:t>
            </a:r>
          </a:p>
        </p:txBody>
      </p:sp>
      <p:pic>
        <p:nvPicPr>
          <p:cNvPr id="5" name="Afbeelding 4"/>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12828" b="5685"/>
          <a:stretch/>
        </p:blipFill>
        <p:spPr>
          <a:xfrm>
            <a:off x="252920" y="3981875"/>
            <a:ext cx="2872666" cy="206978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8" name="Afbeelding 7"/>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spTree>
    <p:extLst>
      <p:ext uri="{BB962C8B-B14F-4D97-AF65-F5344CB8AC3E}">
        <p14:creationId xmlns:p14="http://schemas.microsoft.com/office/powerpoint/2010/main" val="114318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800" y="1123837"/>
            <a:ext cx="3200399" cy="4601183"/>
          </a:xfrm>
        </p:spPr>
        <p:txBody>
          <a:bodyPr/>
          <a:lstStyle/>
          <a:p>
            <a:r>
              <a:rPr lang="nl-NL" dirty="0"/>
              <a:t>Uitgangspunten</a:t>
            </a:r>
          </a:p>
        </p:txBody>
      </p:sp>
      <p:sp>
        <p:nvSpPr>
          <p:cNvPr id="3" name="Tijdelijke aanduiding voor inhoud 2"/>
          <p:cNvSpPr>
            <a:spLocks noGrp="1"/>
          </p:cNvSpPr>
          <p:nvPr>
            <p:ph idx="1"/>
          </p:nvPr>
        </p:nvSpPr>
        <p:spPr/>
        <p:txBody>
          <a:bodyPr/>
          <a:lstStyle/>
          <a:p>
            <a:r>
              <a:rPr lang="nl-NL" dirty="0"/>
              <a:t>Geen prestaties maar klanteffecten in beeld: wat doet een activiteit</a:t>
            </a:r>
          </a:p>
          <a:p>
            <a:r>
              <a:rPr lang="nl-NL" dirty="0"/>
              <a:t>Klanteffecten gekoppeld aan beoogde resultaten</a:t>
            </a:r>
          </a:p>
          <a:p>
            <a:r>
              <a:rPr lang="nl-NL" dirty="0"/>
              <a:t>afgeleid van methodiek en meetinstrument positieve gezondheid</a:t>
            </a:r>
          </a:p>
          <a:p>
            <a:r>
              <a:rPr lang="nl-NL" dirty="0"/>
              <a:t>alle partners gebruiken dezelfde manier van effectmeting</a:t>
            </a:r>
          </a:p>
          <a:p>
            <a:r>
              <a:rPr lang="nl-NL" dirty="0"/>
              <a:t>Simpele online tool</a:t>
            </a:r>
          </a:p>
        </p:txBody>
      </p:sp>
      <p:pic>
        <p:nvPicPr>
          <p:cNvPr id="5" name="Afbeelding 4"/>
          <p:cNvPicPr>
            <a:picLocks noChangeAspect="1"/>
          </p:cNvPicPr>
          <p:nvPr/>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77800" y="3894667"/>
            <a:ext cx="3020585" cy="2013881"/>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8" name="Afbeelding 7"/>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spTree>
    <p:extLst>
      <p:ext uri="{BB962C8B-B14F-4D97-AF65-F5344CB8AC3E}">
        <p14:creationId xmlns:p14="http://schemas.microsoft.com/office/powerpoint/2010/main" val="71143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voorbeeld</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graphicFrame>
        <p:nvGraphicFramePr>
          <p:cNvPr id="6" name="Tijdelijke aanduiding voor inhoud 5"/>
          <p:cNvGraphicFramePr>
            <a:graphicFrameLocks noGrp="1"/>
          </p:cNvGraphicFramePr>
          <p:nvPr>
            <p:ph idx="1"/>
            <p:extLst/>
          </p:nvPr>
        </p:nvGraphicFramePr>
        <p:xfrm>
          <a:off x="363984" y="1881653"/>
          <a:ext cx="11434439" cy="4606129"/>
        </p:xfrm>
        <a:graphic>
          <a:graphicData uri="http://schemas.openxmlformats.org/drawingml/2006/table">
            <a:tbl>
              <a:tblPr firstRow="1" firstCol="1" bandRow="1">
                <a:tableStyleId>{5C22544A-7EE6-4342-B048-85BDC9FD1C3A}</a:tableStyleId>
              </a:tblPr>
              <a:tblGrid>
                <a:gridCol w="2146460">
                  <a:extLst>
                    <a:ext uri="{9D8B030D-6E8A-4147-A177-3AD203B41FA5}">
                      <a16:colId xmlns:a16="http://schemas.microsoft.com/office/drawing/2014/main" val="2259303160"/>
                    </a:ext>
                  </a:extLst>
                </a:gridCol>
                <a:gridCol w="3421132">
                  <a:extLst>
                    <a:ext uri="{9D8B030D-6E8A-4147-A177-3AD203B41FA5}">
                      <a16:colId xmlns:a16="http://schemas.microsoft.com/office/drawing/2014/main" val="97299471"/>
                    </a:ext>
                  </a:extLst>
                </a:gridCol>
                <a:gridCol w="2315779">
                  <a:extLst>
                    <a:ext uri="{9D8B030D-6E8A-4147-A177-3AD203B41FA5}">
                      <a16:colId xmlns:a16="http://schemas.microsoft.com/office/drawing/2014/main" val="4144159502"/>
                    </a:ext>
                  </a:extLst>
                </a:gridCol>
                <a:gridCol w="3551068">
                  <a:extLst>
                    <a:ext uri="{9D8B030D-6E8A-4147-A177-3AD203B41FA5}">
                      <a16:colId xmlns:a16="http://schemas.microsoft.com/office/drawing/2014/main" val="3578566567"/>
                    </a:ext>
                  </a:extLst>
                </a:gridCol>
              </a:tblGrid>
              <a:tr h="434941">
                <a:tc>
                  <a:txBody>
                    <a:bodyPr/>
                    <a:lstStyle/>
                    <a:p>
                      <a:pPr>
                        <a:lnSpc>
                          <a:spcPct val="115000"/>
                        </a:lnSpc>
                        <a:spcAft>
                          <a:spcPts val="0"/>
                        </a:spcAft>
                      </a:pPr>
                      <a:r>
                        <a:rPr lang="nl-N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Doelen</a:t>
                      </a:r>
                    </a:p>
                  </a:txBody>
                  <a:tcPr marL="55558" marR="55558" marT="0" marB="0">
                    <a:solidFill>
                      <a:srgbClr val="41B4CF"/>
                    </a:solidFill>
                  </a:tcPr>
                </a:tc>
                <a:tc>
                  <a:txBody>
                    <a:bodyPr/>
                    <a:lstStyle/>
                    <a:p>
                      <a:pPr marL="0" lvl="0" indent="0">
                        <a:lnSpc>
                          <a:spcPct val="115000"/>
                        </a:lnSpc>
                        <a:spcAft>
                          <a:spcPts val="0"/>
                        </a:spcAft>
                        <a:buFont typeface="+mj-lt"/>
                        <a:buNone/>
                      </a:pPr>
                      <a:r>
                        <a:rPr lang="nl-N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Resultaten</a:t>
                      </a:r>
                    </a:p>
                  </a:txBody>
                  <a:tcPr marL="55558" marR="55558" marT="0" marB="0">
                    <a:solidFill>
                      <a:srgbClr val="41B4CF"/>
                    </a:solidFill>
                  </a:tcPr>
                </a:tc>
                <a:tc>
                  <a:txBody>
                    <a:bodyPr/>
                    <a:lstStyle/>
                    <a:p>
                      <a:pPr marL="0" lvl="0" indent="0">
                        <a:lnSpc>
                          <a:spcPct val="115000"/>
                        </a:lnSpc>
                        <a:spcAft>
                          <a:spcPts val="0"/>
                        </a:spcAft>
                        <a:buFont typeface="+mj-lt"/>
                        <a:buNone/>
                      </a:pPr>
                      <a:r>
                        <a:rPr lang="nl-NL" sz="1400" b="1" dirty="0">
                          <a:solidFill>
                            <a:schemeClr val="bg1"/>
                          </a:solidFill>
                          <a:effectLst/>
                          <a:latin typeface="+mn-lt"/>
                          <a:ea typeface="Calibri" panose="020F0502020204030204" pitchFamily="34" charset="0"/>
                          <a:cs typeface="Times New Roman" panose="02020603050405020304" pitchFamily="18" charset="0"/>
                        </a:rPr>
                        <a:t>Activiteiten/diensten</a:t>
                      </a:r>
                    </a:p>
                  </a:txBody>
                  <a:tcPr marL="55558" marR="55558" marT="0" marB="0">
                    <a:solidFill>
                      <a:srgbClr val="41B4CF"/>
                    </a:solidFill>
                  </a:tcPr>
                </a:tc>
                <a:tc>
                  <a:txBody>
                    <a:bodyPr/>
                    <a:lstStyle/>
                    <a:p>
                      <a:pPr marL="201295">
                        <a:lnSpc>
                          <a:spcPct val="115000"/>
                        </a:lnSpc>
                        <a:spcAft>
                          <a:spcPts val="0"/>
                        </a:spcAft>
                      </a:pPr>
                      <a:r>
                        <a:rPr lang="nl-N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Klanteffect</a:t>
                      </a:r>
                    </a:p>
                  </a:txBody>
                  <a:tcPr marL="55558" marR="55558" marT="0" marB="0">
                    <a:solidFill>
                      <a:srgbClr val="41B4CF"/>
                    </a:solidFill>
                  </a:tcPr>
                </a:tc>
                <a:extLst>
                  <a:ext uri="{0D108BD9-81ED-4DB2-BD59-A6C34878D82A}">
                    <a16:rowId xmlns:a16="http://schemas.microsoft.com/office/drawing/2014/main" val="4183892172"/>
                  </a:ext>
                </a:extLst>
              </a:tr>
              <a:tr h="3735578">
                <a:tc>
                  <a:txBody>
                    <a:bodyPr/>
                    <a:lstStyle/>
                    <a:p>
                      <a:pPr marL="342900" lvl="0" indent="-342900">
                        <a:lnSpc>
                          <a:spcPct val="115000"/>
                        </a:lnSpc>
                        <a:spcAft>
                          <a:spcPts val="0"/>
                        </a:spcAft>
                        <a:buFont typeface="+mj-lt"/>
                        <a:buAutoNum type="arabicPeriod"/>
                      </a:pPr>
                      <a:r>
                        <a:rPr lang="nl-NL" sz="1400" dirty="0">
                          <a:solidFill>
                            <a:schemeClr val="tx1"/>
                          </a:solidFill>
                          <a:effectLst/>
                        </a:rPr>
                        <a:t> </a:t>
                      </a:r>
                      <a:r>
                        <a:rPr lang="nl-NL" sz="1400" b="0" dirty="0">
                          <a:solidFill>
                            <a:schemeClr val="tx1"/>
                          </a:solidFill>
                          <a:effectLst/>
                        </a:rPr>
                        <a:t>maatschappelijke betrokkenheid bij armoede vergroten;</a:t>
                      </a:r>
                    </a:p>
                    <a:p>
                      <a:pPr marL="342900" lvl="0" indent="-342900">
                        <a:lnSpc>
                          <a:spcPct val="115000"/>
                        </a:lnSpc>
                        <a:spcAft>
                          <a:spcPts val="0"/>
                        </a:spcAft>
                        <a:buFont typeface="+mj-lt"/>
                        <a:buAutoNum type="arabicPeriod"/>
                      </a:pPr>
                      <a:r>
                        <a:rPr lang="nl-NL" sz="1400" b="0" dirty="0">
                          <a:solidFill>
                            <a:schemeClr val="tx1"/>
                          </a:solidFill>
                          <a:effectLst/>
                        </a:rPr>
                        <a:t>verminderen van het negatieve effect van armoede op gezondheid, sociale contacten en mogelijkheden om mee te doen in de samenleving</a:t>
                      </a:r>
                    </a:p>
                    <a:p>
                      <a:pPr marL="342900" lvl="0" indent="-342900">
                        <a:lnSpc>
                          <a:spcPct val="115000"/>
                        </a:lnSpc>
                        <a:spcAft>
                          <a:spcPts val="0"/>
                        </a:spcAft>
                        <a:buFont typeface="+mj-lt"/>
                        <a:buAutoNum type="arabicPeriod"/>
                      </a:pPr>
                      <a:r>
                        <a:rPr lang="nl-NL" sz="1400" b="0" dirty="0">
                          <a:solidFill>
                            <a:schemeClr val="tx1"/>
                          </a:solidFill>
                          <a:effectLst/>
                        </a:rPr>
                        <a:t>positieve gedragsverandering bij inwoners die financiële problemen hebben of dreigen te krijgen</a:t>
                      </a: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58" marR="55558" marT="0" marB="0">
                    <a:solidFill>
                      <a:schemeClr val="bg1"/>
                    </a:solidFill>
                  </a:tcPr>
                </a:tc>
                <a:tc>
                  <a:txBody>
                    <a:bodyPr/>
                    <a:lstStyle/>
                    <a:p>
                      <a:pPr marL="342900" lvl="0" indent="-342900">
                        <a:lnSpc>
                          <a:spcPct val="100000"/>
                        </a:lnSpc>
                        <a:spcAft>
                          <a:spcPts val="0"/>
                        </a:spcAft>
                        <a:buFont typeface="+mj-lt"/>
                        <a:buAutoNum type="arabicPeriod"/>
                      </a:pPr>
                      <a:r>
                        <a:rPr lang="nl-NL" sz="1400" b="0" dirty="0">
                          <a:solidFill>
                            <a:schemeClr val="tx1"/>
                          </a:solidFill>
                          <a:effectLst/>
                          <a:latin typeface="+mn-lt"/>
                          <a:ea typeface="Calibri" panose="020F0502020204030204" pitchFamily="34" charset="0"/>
                          <a:cs typeface="Times New Roman" panose="02020603050405020304" pitchFamily="18" charset="0"/>
                        </a:rPr>
                        <a:t>de gemeente ondersteunt initiatieven die gericht zijn op armoedebestrijding;</a:t>
                      </a:r>
                    </a:p>
                    <a:p>
                      <a:pPr marL="342900" lvl="0" indent="-342900">
                        <a:lnSpc>
                          <a:spcPct val="100000"/>
                        </a:lnSpc>
                        <a:spcAft>
                          <a:spcPts val="0"/>
                        </a:spcAft>
                        <a:buFont typeface="+mj-lt"/>
                        <a:buAutoNum type="arabicPeriod"/>
                      </a:pPr>
                      <a:r>
                        <a:rPr lang="nl-NL" sz="1400" b="0" dirty="0">
                          <a:solidFill>
                            <a:schemeClr val="tx1"/>
                          </a:solidFill>
                          <a:effectLst/>
                          <a:latin typeface="+mn-lt"/>
                          <a:ea typeface="Calibri" panose="020F0502020204030204" pitchFamily="34" charset="0"/>
                          <a:cs typeface="Times New Roman" panose="02020603050405020304" pitchFamily="18" charset="0"/>
                        </a:rPr>
                        <a:t>inwoners met een minimum inkomen benutten de mogelijkheden voor financiële ondersteuning optimaal;</a:t>
                      </a:r>
                    </a:p>
                    <a:p>
                      <a:pPr marL="342900" lvl="0" indent="-342900">
                        <a:lnSpc>
                          <a:spcPct val="100000"/>
                        </a:lnSpc>
                        <a:spcAft>
                          <a:spcPts val="0"/>
                        </a:spcAft>
                        <a:buFont typeface="+mj-lt"/>
                        <a:buAutoNum type="arabicPeriod"/>
                      </a:pPr>
                      <a:r>
                        <a:rPr lang="nl-NL" sz="1400" b="0" dirty="0">
                          <a:solidFill>
                            <a:schemeClr val="tx1"/>
                          </a:solidFill>
                          <a:effectLst/>
                          <a:latin typeface="+mn-lt"/>
                          <a:ea typeface="Calibri" panose="020F0502020204030204" pitchFamily="34" charset="0"/>
                          <a:cs typeface="Times New Roman" panose="02020603050405020304" pitchFamily="18" charset="0"/>
                        </a:rPr>
                        <a:t>er wordt maatwerk verleend bij financiële problemen als regels tekort schieten;</a:t>
                      </a:r>
                    </a:p>
                    <a:p>
                      <a:pPr marL="342900" lvl="0" indent="-342900">
                        <a:lnSpc>
                          <a:spcPct val="100000"/>
                        </a:lnSpc>
                        <a:spcAft>
                          <a:spcPts val="0"/>
                        </a:spcAft>
                        <a:buFont typeface="+mj-lt"/>
                        <a:buAutoNum type="arabicPeriod"/>
                      </a:pPr>
                      <a:r>
                        <a:rPr lang="nl-NL" sz="1400" b="0" dirty="0">
                          <a:solidFill>
                            <a:schemeClr val="tx1"/>
                          </a:solidFill>
                          <a:effectLst/>
                          <a:latin typeface="+mn-lt"/>
                          <a:ea typeface="Calibri" panose="020F0502020204030204" pitchFamily="34" charset="0"/>
                          <a:cs typeface="Times New Roman" panose="02020603050405020304" pitchFamily="18" charset="0"/>
                        </a:rPr>
                        <a:t>financieel kwetsbare inwoners (jongeren en volwassenen) krijgen ondersteuning om anders met geld te leren omgaan en hun lasten te verlagen;</a:t>
                      </a:r>
                    </a:p>
                    <a:p>
                      <a:pPr marL="342900" lvl="0" indent="-342900">
                        <a:lnSpc>
                          <a:spcPct val="100000"/>
                        </a:lnSpc>
                        <a:spcAft>
                          <a:spcPts val="0"/>
                        </a:spcAft>
                        <a:buFont typeface="+mj-lt"/>
                        <a:buAutoNum type="arabicPeriod"/>
                      </a:pPr>
                      <a:r>
                        <a:rPr lang="nl-NL" sz="1400" b="0" dirty="0">
                          <a:solidFill>
                            <a:schemeClr val="tx1"/>
                          </a:solidFill>
                          <a:effectLst/>
                          <a:latin typeface="+mn-lt"/>
                          <a:ea typeface="Calibri" panose="020F0502020204030204" pitchFamily="34" charset="0"/>
                          <a:cs typeface="Times New Roman" panose="02020603050405020304" pitchFamily="18" charset="0"/>
                        </a:rPr>
                        <a:t>in samenwerking met formele en informele netwerken worden problematische schuldensituaties gesignaleerd, waar mogelijk voorkomen en waar nodig opgelost</a:t>
                      </a:r>
                    </a:p>
                  </a:txBody>
                  <a:tcPr marL="55558" marR="55558" marT="0" marB="0">
                    <a:solidFill>
                      <a:schemeClr val="bg1"/>
                    </a:solidFill>
                  </a:tcPr>
                </a:tc>
                <a:tc>
                  <a:txBody>
                    <a:bodyPr/>
                    <a:lstStyle/>
                    <a:p>
                      <a:pPr marL="285750" lvl="0" indent="-285750">
                        <a:buFont typeface="Arial" panose="020B0604020202020204" pitchFamily="34" charset="0"/>
                        <a:buChar char="•"/>
                      </a:pPr>
                      <a:r>
                        <a:rPr lang="nl-NL" sz="1400" dirty="0">
                          <a:solidFill>
                            <a:schemeClr val="tx1"/>
                          </a:solidFill>
                          <a:latin typeface="+mn-lt"/>
                        </a:rPr>
                        <a:t>Sociaal Raadslieden</a:t>
                      </a:r>
                    </a:p>
                    <a:p>
                      <a:pPr marL="285750" lvl="0" indent="-285750">
                        <a:buFont typeface="Arial" panose="020B0604020202020204" pitchFamily="34" charset="0"/>
                        <a:buChar char="•"/>
                      </a:pPr>
                      <a:r>
                        <a:rPr lang="nl-NL" sz="1400" dirty="0">
                          <a:solidFill>
                            <a:schemeClr val="tx1"/>
                          </a:solidFill>
                          <a:latin typeface="+mn-lt"/>
                        </a:rPr>
                        <a:t>Thuisadministratie</a:t>
                      </a:r>
                    </a:p>
                    <a:p>
                      <a:pPr marL="285750" lvl="0" indent="-285750">
                        <a:buFont typeface="Arial" panose="020B0604020202020204" pitchFamily="34" charset="0"/>
                        <a:buChar char="•"/>
                      </a:pPr>
                      <a:r>
                        <a:rPr lang="nl-NL" sz="1400" dirty="0">
                          <a:solidFill>
                            <a:schemeClr val="tx1"/>
                          </a:solidFill>
                          <a:latin typeface="+mn-lt"/>
                        </a:rPr>
                        <a:t>Langdurige thuisadministratie</a:t>
                      </a:r>
                    </a:p>
                    <a:p>
                      <a:pPr marL="285750" lvl="0" indent="-285750">
                        <a:buFont typeface="Arial" panose="020B0604020202020204" pitchFamily="34" charset="0"/>
                        <a:buChar char="•"/>
                      </a:pPr>
                      <a:r>
                        <a:rPr lang="nl-NL" sz="1400" dirty="0">
                          <a:solidFill>
                            <a:schemeClr val="tx1"/>
                          </a:solidFill>
                          <a:latin typeface="+mn-lt"/>
                        </a:rPr>
                        <a:t>Schuldhulpmaatjes</a:t>
                      </a:r>
                    </a:p>
                    <a:p>
                      <a:pPr marL="285750" lvl="0" indent="-285750">
                        <a:buFont typeface="Arial" panose="020B0604020202020204" pitchFamily="34" charset="0"/>
                        <a:buChar char="•"/>
                      </a:pPr>
                      <a:r>
                        <a:rPr lang="nl-NL" sz="1400" dirty="0">
                          <a:solidFill>
                            <a:schemeClr val="tx1"/>
                          </a:solidFill>
                          <a:latin typeface="+mn-lt"/>
                        </a:rPr>
                        <a:t>Voedsel- en kledingbank</a:t>
                      </a:r>
                    </a:p>
                    <a:p>
                      <a:pPr marL="285750" indent="-285750">
                        <a:buFont typeface="Arial" panose="020B0604020202020204" pitchFamily="34" charset="0"/>
                        <a:buChar char="•"/>
                      </a:pPr>
                      <a:r>
                        <a:rPr lang="nl-NL" sz="1400" dirty="0">
                          <a:solidFill>
                            <a:schemeClr val="tx1"/>
                          </a:solidFill>
                          <a:latin typeface="+mn-lt"/>
                        </a:rPr>
                        <a:t>training budgetbeheer, </a:t>
                      </a:r>
                    </a:p>
                    <a:p>
                      <a:pPr marL="285750" indent="-285750">
                        <a:buFont typeface="Arial" panose="020B0604020202020204" pitchFamily="34" charset="0"/>
                        <a:buChar char="•"/>
                      </a:pPr>
                      <a:r>
                        <a:rPr lang="nl-NL" sz="1400" dirty="0" err="1">
                          <a:solidFill>
                            <a:schemeClr val="tx1"/>
                          </a:solidFill>
                          <a:latin typeface="+mn-lt"/>
                        </a:rPr>
                        <a:t>vroegsignalering</a:t>
                      </a:r>
                      <a:r>
                        <a:rPr lang="nl-NL" sz="1400" dirty="0">
                          <a:solidFill>
                            <a:schemeClr val="tx1"/>
                          </a:solidFill>
                          <a:latin typeface="+mn-lt"/>
                        </a:rPr>
                        <a:t> van schulden </a:t>
                      </a:r>
                    </a:p>
                    <a:p>
                      <a:pPr marL="285750" indent="-285750">
                        <a:buFont typeface="Arial" panose="020B0604020202020204" pitchFamily="34" charset="0"/>
                        <a:buChar char="•"/>
                      </a:pPr>
                      <a:r>
                        <a:rPr lang="nl-NL" sz="1400" dirty="0">
                          <a:solidFill>
                            <a:schemeClr val="tx1"/>
                          </a:solidFill>
                          <a:latin typeface="+mn-lt"/>
                        </a:rPr>
                        <a:t>inloop geldzaken</a:t>
                      </a:r>
                    </a:p>
                    <a:p>
                      <a:pPr marL="342900" lvl="0" indent="-342900">
                        <a:lnSpc>
                          <a:spcPct val="115000"/>
                        </a:lnSpc>
                        <a:spcAft>
                          <a:spcPts val="0"/>
                        </a:spcAft>
                        <a:buFont typeface="+mj-lt"/>
                        <a:buAutoNum type="arabicPeriod"/>
                      </a:pPr>
                      <a:endParaRPr lang="nl-NL" sz="1400" b="0" dirty="0">
                        <a:solidFill>
                          <a:schemeClr val="tx1"/>
                        </a:solidFill>
                        <a:effectLst/>
                        <a:latin typeface="+mn-lt"/>
                        <a:ea typeface="Calibri" panose="020F0502020204030204" pitchFamily="34" charset="0"/>
                        <a:cs typeface="Times New Roman" panose="02020603050405020304" pitchFamily="18" charset="0"/>
                      </a:endParaRPr>
                    </a:p>
                  </a:txBody>
                  <a:tcPr marL="55558" marR="55558" marT="0" marB="0">
                    <a:solidFill>
                      <a:schemeClr val="bg1"/>
                    </a:solidFill>
                  </a:tcPr>
                </a:tc>
                <a:tc>
                  <a:txBody>
                    <a:bodyPr/>
                    <a:lstStyle/>
                    <a:p>
                      <a:pPr marL="201295" indent="0">
                        <a:lnSpc>
                          <a:spcPct val="115000"/>
                        </a:lnSpc>
                        <a:spcAft>
                          <a:spcPts val="0"/>
                        </a:spcAft>
                        <a:buFont typeface="Arial" panose="020B0604020202020204" pitchFamily="34" charset="0"/>
                        <a:buNone/>
                      </a:pPr>
                      <a:r>
                        <a:rPr lang="nl-NL" sz="1400" dirty="0">
                          <a:effectLst/>
                        </a:rPr>
                        <a:t>Door deze activiteit….</a:t>
                      </a:r>
                    </a:p>
                    <a:p>
                      <a:pPr marL="487045" indent="-285750">
                        <a:lnSpc>
                          <a:spcPct val="115000"/>
                        </a:lnSpc>
                        <a:spcAft>
                          <a:spcPts val="0"/>
                        </a:spcAft>
                        <a:buFont typeface="Arial" panose="020B0604020202020204" pitchFamily="34" charset="0"/>
                        <a:buChar char="•"/>
                      </a:pPr>
                      <a:r>
                        <a:rPr lang="nl-NL" sz="1400" dirty="0">
                          <a:effectLst/>
                        </a:rPr>
                        <a:t>weet ik waar en van wie ik hulp/ondersteuning kan krijgen voor mijn situatie</a:t>
                      </a:r>
                    </a:p>
                    <a:p>
                      <a:pPr marL="487045" indent="-285750">
                        <a:lnSpc>
                          <a:spcPct val="115000"/>
                        </a:lnSpc>
                        <a:spcAft>
                          <a:spcPts val="0"/>
                        </a:spcAft>
                        <a:buFont typeface="Arial" panose="020B0604020202020204" pitchFamily="34" charset="0"/>
                        <a:buChar char="•"/>
                      </a:pPr>
                      <a:r>
                        <a:rPr lang="nl-NL" sz="1400" dirty="0">
                          <a:effectLst/>
                        </a:rPr>
                        <a:t>weet ik voor welke voorzieningen ik in aanmerking kom</a:t>
                      </a:r>
                    </a:p>
                    <a:p>
                      <a:pPr marL="487045" indent="-285750">
                        <a:lnSpc>
                          <a:spcPct val="115000"/>
                        </a:lnSpc>
                        <a:spcAft>
                          <a:spcPts val="0"/>
                        </a:spcAft>
                        <a:buFont typeface="Arial" panose="020B0604020202020204" pitchFamily="34" charset="0"/>
                        <a:buChar char="•"/>
                      </a:pPr>
                      <a:r>
                        <a:rPr lang="nl-NL" sz="1400" dirty="0">
                          <a:effectLst/>
                        </a:rPr>
                        <a:t>heb of krijg ik meer controle over mijn leven</a:t>
                      </a:r>
                    </a:p>
                    <a:p>
                      <a:pPr marL="487045" indent="-285750">
                        <a:lnSpc>
                          <a:spcPct val="115000"/>
                        </a:lnSpc>
                        <a:spcAft>
                          <a:spcPts val="0"/>
                        </a:spcAft>
                        <a:buFont typeface="Arial" panose="020B0604020202020204" pitchFamily="34" charset="0"/>
                        <a:buChar char="•"/>
                      </a:pPr>
                      <a:r>
                        <a:rPr lang="nl-NL" sz="1400" dirty="0">
                          <a:effectLst/>
                        </a:rPr>
                        <a:t>heb ik meer vertrouwen in mijn toekomst</a:t>
                      </a:r>
                    </a:p>
                    <a:p>
                      <a:pPr marL="487045" indent="-285750">
                        <a:lnSpc>
                          <a:spcPct val="115000"/>
                        </a:lnSpc>
                        <a:spcAft>
                          <a:spcPts val="0"/>
                        </a:spcAft>
                        <a:buFont typeface="Arial" panose="020B0604020202020204" pitchFamily="34" charset="0"/>
                        <a:buChar char="•"/>
                      </a:pPr>
                      <a:r>
                        <a:rPr lang="nl-NL" sz="1400" dirty="0">
                          <a:effectLst/>
                        </a:rPr>
                        <a:t>kom ik beter uit met mijn geld</a:t>
                      </a:r>
                    </a:p>
                    <a:p>
                      <a:pPr marL="487045" indent="-285750">
                        <a:lnSpc>
                          <a:spcPct val="115000"/>
                        </a:lnSpc>
                        <a:spcAft>
                          <a:spcPts val="0"/>
                        </a:spcAft>
                        <a:buFont typeface="Arial" panose="020B0604020202020204" pitchFamily="34" charset="0"/>
                        <a:buChar char="•"/>
                      </a:pPr>
                      <a:r>
                        <a:rPr lang="nl-NL" sz="1400" dirty="0">
                          <a:effectLst/>
                        </a:rPr>
                        <a:t>heb ik meer rust</a:t>
                      </a:r>
                    </a:p>
                    <a:p>
                      <a:pPr marL="487045" indent="-285750">
                        <a:lnSpc>
                          <a:spcPct val="115000"/>
                        </a:lnSpc>
                        <a:spcAft>
                          <a:spcPts val="0"/>
                        </a:spcAft>
                        <a:buFont typeface="Arial" panose="020B0604020202020204" pitchFamily="34" charset="0"/>
                        <a:buChar char="•"/>
                      </a:pPr>
                      <a:r>
                        <a:rPr lang="nl-NL" sz="1400" dirty="0">
                          <a:effectLst/>
                        </a:rPr>
                        <a:t>weet ik wat ik moet doen om mijn geldzaken te organiseren</a:t>
                      </a:r>
                    </a:p>
                    <a:p>
                      <a:pPr marL="487045" indent="-285750">
                        <a:lnSpc>
                          <a:spcPct val="115000"/>
                        </a:lnSpc>
                        <a:spcAft>
                          <a:spcPts val="0"/>
                        </a:spcAft>
                        <a:buFont typeface="Arial" panose="020B0604020202020204" pitchFamily="34" charset="0"/>
                        <a:buChar char="•"/>
                      </a:pPr>
                      <a:r>
                        <a:rPr lang="nl-NL" sz="1400" dirty="0">
                          <a:effectLst/>
                        </a:rPr>
                        <a:t>kan ik financiële problemen voorkomen</a:t>
                      </a:r>
                    </a:p>
                    <a:p>
                      <a:pPr marL="201295">
                        <a:lnSpc>
                          <a:spcPct val="115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58" marR="55558" marT="0" marB="0"/>
                </a:tc>
                <a:extLst>
                  <a:ext uri="{0D108BD9-81ED-4DB2-BD59-A6C34878D82A}">
                    <a16:rowId xmlns:a16="http://schemas.microsoft.com/office/drawing/2014/main" val="1006311640"/>
                  </a:ext>
                </a:extLst>
              </a:tr>
            </a:tbl>
          </a:graphicData>
        </a:graphic>
      </p:graphicFrame>
      <p:pic>
        <p:nvPicPr>
          <p:cNvPr id="7" name="Afbeelding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984" y="6249226"/>
            <a:ext cx="1642957" cy="608774"/>
          </a:xfrm>
          <a:prstGeom prst="rect">
            <a:avLst/>
          </a:prstGeom>
        </p:spPr>
      </p:pic>
      <p:pic>
        <p:nvPicPr>
          <p:cNvPr id="8" name="Afbeelding 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392793" y="6298216"/>
            <a:ext cx="1654371" cy="490045"/>
          </a:xfrm>
          <a:prstGeom prst="rect">
            <a:avLst/>
          </a:prstGeom>
        </p:spPr>
      </p:pic>
      <p:sp>
        <p:nvSpPr>
          <p:cNvPr id="3" name="Rechthoek 2"/>
          <p:cNvSpPr/>
          <p:nvPr/>
        </p:nvSpPr>
        <p:spPr>
          <a:xfrm>
            <a:off x="3743864" y="-155274"/>
            <a:ext cx="9109494" cy="2585323"/>
          </a:xfrm>
          <a:prstGeom prst="rect">
            <a:avLst/>
          </a:prstGeom>
        </p:spPr>
        <p:txBody>
          <a:bodyPr wrap="square">
            <a:spAutoFit/>
          </a:bodyPr>
          <a:lstStyle/>
          <a:p>
            <a:r>
              <a:rPr lang="nl-NL" sz="3600" spc="-60" dirty="0">
                <a:solidFill>
                  <a:srgbClr val="FFFFFF"/>
                </a:solidFill>
                <a:ea typeface="+mj-ea"/>
                <a:cs typeface="+mj-cs"/>
              </a:rPr>
              <a:t/>
            </a:r>
            <a:br>
              <a:rPr lang="nl-NL" sz="3600" spc="-60" dirty="0">
                <a:solidFill>
                  <a:srgbClr val="FFFFFF"/>
                </a:solidFill>
                <a:ea typeface="+mj-ea"/>
                <a:cs typeface="+mj-cs"/>
              </a:rPr>
            </a:br>
            <a:r>
              <a:rPr lang="nl-NL" sz="3600" spc="-60" dirty="0">
                <a:solidFill>
                  <a:srgbClr val="FFFFFF"/>
                </a:solidFill>
                <a:ea typeface="+mj-ea"/>
                <a:cs typeface="+mj-cs"/>
              </a:rPr>
              <a:t/>
            </a:r>
            <a:br>
              <a:rPr lang="nl-NL" sz="3600" spc="-60" dirty="0">
                <a:solidFill>
                  <a:srgbClr val="FFFFFF"/>
                </a:solidFill>
                <a:ea typeface="+mj-ea"/>
                <a:cs typeface="+mj-cs"/>
              </a:rPr>
            </a:br>
            <a:r>
              <a:rPr lang="nl-NL" sz="3600" spc="-60" dirty="0">
                <a:solidFill>
                  <a:srgbClr val="FFFFFF"/>
                </a:solidFill>
                <a:ea typeface="+mj-ea"/>
                <a:cs typeface="+mj-cs"/>
              </a:rPr>
              <a:t/>
            </a:r>
            <a:br>
              <a:rPr lang="nl-NL" sz="3600" spc="-60" dirty="0">
                <a:solidFill>
                  <a:srgbClr val="FFFFFF"/>
                </a:solidFill>
                <a:ea typeface="+mj-ea"/>
                <a:cs typeface="+mj-cs"/>
              </a:rPr>
            </a:br>
            <a:r>
              <a:rPr lang="nl-NL" sz="3600" spc="-60" dirty="0">
                <a:solidFill>
                  <a:srgbClr val="FFFFFF"/>
                </a:solidFill>
                <a:ea typeface="+mj-ea"/>
                <a:cs typeface="+mj-cs"/>
              </a:rPr>
              <a:t/>
            </a:r>
            <a:br>
              <a:rPr lang="nl-NL" sz="3600" spc="-60" dirty="0">
                <a:solidFill>
                  <a:srgbClr val="FFFFFF"/>
                </a:solidFill>
                <a:ea typeface="+mj-ea"/>
                <a:cs typeface="+mj-cs"/>
              </a:rPr>
            </a:br>
            <a:endParaRPr lang="nl-NL" dirty="0"/>
          </a:p>
        </p:txBody>
      </p:sp>
      <p:sp>
        <p:nvSpPr>
          <p:cNvPr id="4" name="Rechthoek 3"/>
          <p:cNvSpPr/>
          <p:nvPr/>
        </p:nvSpPr>
        <p:spPr>
          <a:xfrm>
            <a:off x="4189615" y="789709"/>
            <a:ext cx="6774872" cy="1047979"/>
          </a:xfrm>
          <a:prstGeom prst="rect">
            <a:avLst/>
          </a:prstGeom>
        </p:spPr>
        <p:txBody>
          <a:bodyPr wrap="square">
            <a:spAutoFit/>
          </a:bodyPr>
          <a:lstStyle/>
          <a:p>
            <a:pPr>
              <a:lnSpc>
                <a:spcPct val="115000"/>
              </a:lnSpc>
              <a:spcAft>
                <a:spcPts val="0"/>
              </a:spcAft>
            </a:pPr>
            <a:r>
              <a:rPr lang="nl-NL" b="1" dirty="0"/>
              <a:t>Maatschappelijk effect</a:t>
            </a:r>
          </a:p>
          <a:p>
            <a:pPr>
              <a:lnSpc>
                <a:spcPct val="115000"/>
              </a:lnSpc>
              <a:spcAft>
                <a:spcPts val="0"/>
              </a:spcAft>
            </a:pPr>
            <a:r>
              <a:rPr lang="nl-NL" dirty="0"/>
              <a:t>VOORKOMEN VAN SCHULDEN EN ARMOEDE: </a:t>
            </a:r>
          </a:p>
          <a:p>
            <a:pPr>
              <a:lnSpc>
                <a:spcPct val="115000"/>
              </a:lnSpc>
              <a:spcAft>
                <a:spcPts val="0"/>
              </a:spcAft>
            </a:pPr>
            <a:r>
              <a:rPr lang="nl-NL" dirty="0"/>
              <a:t>Iedereen heeft voldoende financiële mogelijkheden om mee te doen.</a:t>
            </a:r>
          </a:p>
        </p:txBody>
      </p:sp>
      <p:pic>
        <p:nvPicPr>
          <p:cNvPr id="5" name="Afbeelding 4"/>
          <p:cNvPicPr>
            <a:picLocks noChangeAspect="1"/>
          </p:cNvPicPr>
          <p:nvPr/>
        </p:nvPicPr>
        <p:blipFill>
          <a:blip r:embed="rId4"/>
          <a:stretch>
            <a:fillRect/>
          </a:stretch>
        </p:blipFill>
        <p:spPr>
          <a:xfrm>
            <a:off x="5935287" y="5112615"/>
            <a:ext cx="2296822" cy="1375167"/>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spTree>
    <p:extLst>
      <p:ext uri="{BB962C8B-B14F-4D97-AF65-F5344CB8AC3E}">
        <p14:creationId xmlns:p14="http://schemas.microsoft.com/office/powerpoint/2010/main" val="95677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Opzet van het instrument</a:t>
            </a:r>
          </a:p>
        </p:txBody>
      </p:sp>
      <p:pic>
        <p:nvPicPr>
          <p:cNvPr id="4" name="Tijdelijke aanduiding voor inhoud 3"/>
          <p:cNvPicPr>
            <a:picLocks noGrp="1" noChangeAspect="1"/>
          </p:cNvPicPr>
          <p:nvPr>
            <p:ph idx="1"/>
          </p:nvPr>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273845" y="4021665"/>
            <a:ext cx="2926556" cy="1951037"/>
          </a:xfrm>
        </p:spPr>
      </p:pic>
      <p:graphicFrame>
        <p:nvGraphicFramePr>
          <p:cNvPr id="5" name="Tabel 4"/>
          <p:cNvGraphicFramePr>
            <a:graphicFrameLocks noGrp="1"/>
          </p:cNvGraphicFramePr>
          <p:nvPr>
            <p:extLst>
              <p:ext uri="{D42A27DB-BD31-4B8C-83A1-F6EECF244321}">
                <p14:modId xmlns:p14="http://schemas.microsoft.com/office/powerpoint/2010/main" val="1317977145"/>
              </p:ext>
            </p:extLst>
          </p:nvPr>
        </p:nvGraphicFramePr>
        <p:xfrm>
          <a:off x="4161451" y="760474"/>
          <a:ext cx="5788884" cy="2286000"/>
        </p:xfrm>
        <a:graphic>
          <a:graphicData uri="http://schemas.openxmlformats.org/drawingml/2006/table">
            <a:tbl>
              <a:tblPr firstRow="1" bandRow="1">
                <a:tableStyleId>{5C22544A-7EE6-4342-B048-85BDC9FD1C3A}</a:tableStyleId>
              </a:tblPr>
              <a:tblGrid>
                <a:gridCol w="2894442">
                  <a:extLst>
                    <a:ext uri="{9D8B030D-6E8A-4147-A177-3AD203B41FA5}">
                      <a16:colId xmlns:a16="http://schemas.microsoft.com/office/drawing/2014/main" val="3179736801"/>
                    </a:ext>
                  </a:extLst>
                </a:gridCol>
                <a:gridCol w="2894442">
                  <a:extLst>
                    <a:ext uri="{9D8B030D-6E8A-4147-A177-3AD203B41FA5}">
                      <a16:colId xmlns:a16="http://schemas.microsoft.com/office/drawing/2014/main" val="3681472126"/>
                    </a:ext>
                  </a:extLst>
                </a:gridCol>
              </a:tblGrid>
              <a:tr h="361127">
                <a:tc>
                  <a:txBody>
                    <a:bodyPr/>
                    <a:lstStyle/>
                    <a:p>
                      <a:r>
                        <a:rPr lang="en-US" dirty="0" err="1"/>
                        <a:t>Positieve</a:t>
                      </a:r>
                      <a:r>
                        <a:rPr lang="en-US" dirty="0"/>
                        <a:t> </a:t>
                      </a:r>
                      <a:r>
                        <a:rPr lang="en-US" dirty="0" err="1"/>
                        <a:t>gezondheid</a:t>
                      </a:r>
                      <a:endParaRPr lang="nl-NL" dirty="0"/>
                    </a:p>
                  </a:txBody>
                  <a:tcPr/>
                </a:tc>
                <a:tc>
                  <a:txBody>
                    <a:bodyPr/>
                    <a:lstStyle/>
                    <a:p>
                      <a:r>
                        <a:rPr lang="en-US" dirty="0" err="1"/>
                        <a:t>Welsaam</a:t>
                      </a:r>
                      <a:r>
                        <a:rPr lang="en-US" dirty="0"/>
                        <a:t> </a:t>
                      </a:r>
                      <a:r>
                        <a:rPr lang="en-US" dirty="0" err="1"/>
                        <a:t>effectmeting</a:t>
                      </a:r>
                      <a:endParaRPr lang="nl-NL" dirty="0"/>
                    </a:p>
                  </a:txBody>
                  <a:tcPr/>
                </a:tc>
                <a:extLst>
                  <a:ext uri="{0D108BD9-81ED-4DB2-BD59-A6C34878D82A}">
                    <a16:rowId xmlns:a16="http://schemas.microsoft.com/office/drawing/2014/main" val="2604400676"/>
                  </a:ext>
                </a:extLst>
              </a:tr>
              <a:tr h="631973">
                <a:tc>
                  <a:txBody>
                    <a:bodyPr/>
                    <a:lstStyle/>
                    <a:p>
                      <a:pPr marL="0" indent="0">
                        <a:buFont typeface="+mj-lt"/>
                        <a:buNone/>
                      </a:pPr>
                      <a:r>
                        <a:rPr lang="nl-NL" dirty="0"/>
                        <a:t>1. fysiek welbevinden</a:t>
                      </a:r>
                    </a:p>
                    <a:p>
                      <a:pPr marL="0" indent="0">
                        <a:buFont typeface="+mj-lt"/>
                        <a:buNone/>
                      </a:pPr>
                      <a:r>
                        <a:rPr lang="nl-NL" dirty="0"/>
                        <a:t>2. mentaal welbevinden</a:t>
                      </a:r>
                    </a:p>
                  </a:txBody>
                  <a:tcPr/>
                </a:tc>
                <a:tc>
                  <a:txBody>
                    <a:bodyPr/>
                    <a:lstStyle/>
                    <a:p>
                      <a:r>
                        <a:rPr lang="nl-NL" dirty="0"/>
                        <a:t>welbevinden</a:t>
                      </a:r>
                    </a:p>
                  </a:txBody>
                  <a:tcPr/>
                </a:tc>
                <a:extLst>
                  <a:ext uri="{0D108BD9-81ED-4DB2-BD59-A6C34878D82A}">
                    <a16:rowId xmlns:a16="http://schemas.microsoft.com/office/drawing/2014/main" val="2801123451"/>
                  </a:ext>
                </a:extLst>
              </a:tr>
              <a:tr h="631973">
                <a:tc>
                  <a:txBody>
                    <a:bodyPr/>
                    <a:lstStyle/>
                    <a:p>
                      <a:pPr marL="0" indent="0">
                        <a:buFont typeface="+mj-lt"/>
                        <a:buNone/>
                      </a:pPr>
                      <a:r>
                        <a:rPr lang="nl-NL" dirty="0"/>
                        <a:t>3.  zinvol leven</a:t>
                      </a:r>
                    </a:p>
                    <a:p>
                      <a:pPr marL="0" indent="0">
                        <a:buFont typeface="+mj-lt"/>
                        <a:buNone/>
                      </a:pPr>
                      <a:r>
                        <a:rPr lang="nl-NL" dirty="0"/>
                        <a:t>4. prettig leven</a:t>
                      </a:r>
                    </a:p>
                  </a:txBody>
                  <a:tcPr/>
                </a:tc>
                <a:tc>
                  <a:txBody>
                    <a:bodyPr/>
                    <a:lstStyle/>
                    <a:p>
                      <a:r>
                        <a:rPr lang="nl-NL" dirty="0"/>
                        <a:t>kwaliteit van leven </a:t>
                      </a:r>
                    </a:p>
                  </a:txBody>
                  <a:tcPr/>
                </a:tc>
                <a:extLst>
                  <a:ext uri="{0D108BD9-81ED-4DB2-BD59-A6C34878D82A}">
                    <a16:rowId xmlns:a16="http://schemas.microsoft.com/office/drawing/2014/main" val="2908598229"/>
                  </a:ext>
                </a:extLst>
              </a:tr>
              <a:tr h="631973">
                <a:tc>
                  <a:txBody>
                    <a:bodyPr/>
                    <a:lstStyle/>
                    <a:p>
                      <a:pPr marL="0" indent="0">
                        <a:buFont typeface="+mj-lt"/>
                        <a:buNone/>
                      </a:pPr>
                      <a:r>
                        <a:rPr lang="nl-NL" dirty="0"/>
                        <a:t>5.</a:t>
                      </a:r>
                      <a:r>
                        <a:rPr lang="nl-NL" baseline="0" dirty="0"/>
                        <a:t> </a:t>
                      </a:r>
                      <a:r>
                        <a:rPr lang="nl-NL" dirty="0"/>
                        <a:t>dagelijks functioneren</a:t>
                      </a:r>
                    </a:p>
                    <a:p>
                      <a:pPr marL="0" indent="0">
                        <a:buFont typeface="+mj-lt"/>
                        <a:buNone/>
                      </a:pPr>
                      <a:r>
                        <a:rPr lang="nl-NL" dirty="0"/>
                        <a:t>6. participeren</a:t>
                      </a:r>
                    </a:p>
                  </a:txBody>
                  <a:tcPr/>
                </a:tc>
                <a:tc>
                  <a:txBody>
                    <a:bodyPr/>
                    <a:lstStyle/>
                    <a:p>
                      <a:r>
                        <a:rPr lang="nl-NL" dirty="0"/>
                        <a:t>meedoen</a:t>
                      </a:r>
                    </a:p>
                  </a:txBody>
                  <a:tcPr/>
                </a:tc>
                <a:extLst>
                  <a:ext uri="{0D108BD9-81ED-4DB2-BD59-A6C34878D82A}">
                    <a16:rowId xmlns:a16="http://schemas.microsoft.com/office/drawing/2014/main" val="1829539533"/>
                  </a:ext>
                </a:extLst>
              </a:tr>
            </a:tbl>
          </a:graphicData>
        </a:graphic>
      </p:graphicFrame>
      <p:sp>
        <p:nvSpPr>
          <p:cNvPr id="6" name="Tijdelijke aanduiding voor inhoud 2"/>
          <p:cNvSpPr txBox="1">
            <a:spLocks/>
          </p:cNvSpPr>
          <p:nvPr/>
        </p:nvSpPr>
        <p:spPr>
          <a:xfrm>
            <a:off x="3869268" y="3308465"/>
            <a:ext cx="7315200" cy="2881298"/>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600"/>
              </a:spcBef>
            </a:pPr>
            <a:r>
              <a:rPr lang="nl-NL" dirty="0"/>
              <a:t>50 resultaten zijn vertaald in een klantvraag op basis van Positieve Gezondheid (vrij vertaald). </a:t>
            </a:r>
          </a:p>
          <a:p>
            <a:pPr>
              <a:spcBef>
                <a:spcPts val="600"/>
              </a:spcBef>
            </a:pPr>
            <a:r>
              <a:rPr lang="nl-NL" dirty="0"/>
              <a:t>Per thema is gekeken aan welk resultaat het bijdraagt. Dat zijn de vragen die voor de diensten/activiteiten binnen het thema gesteld worden. </a:t>
            </a:r>
          </a:p>
          <a:p>
            <a:pPr>
              <a:spcBef>
                <a:spcPts val="600"/>
              </a:spcBef>
            </a:pPr>
            <a:r>
              <a:rPr lang="nl-NL" dirty="0"/>
              <a:t>Daarnaast cijfer voor tevredenheid en kwaliteit. </a:t>
            </a:r>
          </a:p>
          <a:p>
            <a:pPr>
              <a:spcBef>
                <a:spcPts val="600"/>
              </a:spcBef>
            </a:pPr>
            <a:r>
              <a:rPr lang="nl-NL" dirty="0"/>
              <a:t>Na afloop van een activiteit of een traject worden inwoners gevraagd om een korte vragenlijst in te vullen, max 8 vragen. </a:t>
            </a:r>
          </a:p>
          <a:p>
            <a:pPr>
              <a:spcBef>
                <a:spcPts val="600"/>
              </a:spcBef>
            </a:pPr>
            <a:r>
              <a:rPr lang="nl-NL" dirty="0"/>
              <a:t>Doorlopend zicht op klanteffecten! </a:t>
            </a:r>
          </a:p>
        </p:txBody>
      </p:sp>
      <p:pic>
        <p:nvPicPr>
          <p:cNvPr id="7" name="Afbeelding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59093"/>
            <a:ext cx="12192000" cy="110885"/>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5181" y="6130398"/>
            <a:ext cx="1642957" cy="608774"/>
          </a:xfrm>
          <a:prstGeom prst="rect">
            <a:avLst/>
          </a:prstGeom>
        </p:spPr>
      </p:pic>
      <p:pic>
        <p:nvPicPr>
          <p:cNvPr id="9" name="Afbeelding 8"/>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357282" y="6189763"/>
            <a:ext cx="1654371" cy="490045"/>
          </a:xfrm>
          <a:prstGeom prst="rect">
            <a:avLst/>
          </a:prstGeom>
        </p:spPr>
      </p:pic>
      <p:sp>
        <p:nvSpPr>
          <p:cNvPr id="3" name="Tekstvak 2"/>
          <p:cNvSpPr txBox="1"/>
          <p:nvPr/>
        </p:nvSpPr>
        <p:spPr>
          <a:xfrm>
            <a:off x="3855267" y="6302023"/>
            <a:ext cx="4481466" cy="369332"/>
          </a:xfrm>
          <a:prstGeom prst="rect">
            <a:avLst/>
          </a:prstGeom>
          <a:noFill/>
        </p:spPr>
        <p:txBody>
          <a:bodyPr wrap="square" rtlCol="0">
            <a:spAutoFit/>
          </a:bodyPr>
          <a:lstStyle/>
          <a:p>
            <a:r>
              <a:rPr lang="nl-NL" dirty="0">
                <a:hlinkClick r:id="rId7"/>
              </a:rPr>
              <a:t>https://www.survio.com/survey/d/geldzaken</a:t>
            </a:r>
            <a:endParaRPr lang="nl-NL" dirty="0"/>
          </a:p>
        </p:txBody>
      </p:sp>
    </p:spTree>
    <p:extLst>
      <p:ext uri="{BB962C8B-B14F-4D97-AF65-F5344CB8AC3E}">
        <p14:creationId xmlns:p14="http://schemas.microsoft.com/office/powerpoint/2010/main" val="280028083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1549</TotalTime>
  <Words>1836</Words>
  <Application>Microsoft Office PowerPoint</Application>
  <PresentationFormat>Breedbeeld</PresentationFormat>
  <Paragraphs>219</Paragraphs>
  <Slides>19</Slides>
  <Notes>5</Notes>
  <HiddenSlides>3</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Calibri</vt:lpstr>
      <vt:lpstr>Corbel</vt:lpstr>
      <vt:lpstr>Times New Roman</vt:lpstr>
      <vt:lpstr>Verdana</vt:lpstr>
      <vt:lpstr>Wingdings 2</vt:lpstr>
      <vt:lpstr>Frame</vt:lpstr>
      <vt:lpstr>“Meten” wat je wilt weten</vt:lpstr>
      <vt:lpstr>Wat willen we vertellen  </vt:lpstr>
      <vt:lpstr>Achtergrond: de vorming van een nieuw beleidskader in co-creatie   </vt:lpstr>
      <vt:lpstr>Aanbesteding </vt:lpstr>
      <vt:lpstr>Indeling uitvoerings-programma </vt:lpstr>
      <vt:lpstr>Hoe te verant-woorden naar de gemeente? </vt:lpstr>
      <vt:lpstr>Uitgangspunten</vt:lpstr>
      <vt:lpstr>Een voorbeeld        </vt:lpstr>
      <vt:lpstr>Opzet van het instrument</vt:lpstr>
      <vt:lpstr> Vertaling van resultaten naar klantvragen</vt:lpstr>
      <vt:lpstr>Resultaten uit de monitor</vt:lpstr>
      <vt:lpstr>Waar liepen we tegenaan bij de ontwikkeling van de monitor   ?  </vt:lpstr>
      <vt:lpstr>Maatschappelijke effecten? </vt:lpstr>
      <vt:lpstr>Van data naar zinvol handelen </vt:lpstr>
      <vt:lpstr>Voorwaarden voor een succesvolle inzet van datagericht werken</vt:lpstr>
      <vt:lpstr>Wat hebben we geleerd? </vt:lpstr>
      <vt:lpstr>Inzichten proces</vt:lpstr>
      <vt:lpstr>Meetlat Kwaliteit van Leven</vt:lpstr>
      <vt:lpstr>Reflectie </vt:lpstr>
    </vt:vector>
  </TitlesOfParts>
  <Company>MoreThanJust.ICT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Meten wat je wilt weten</dc:title>
  <dc:creator>Esther van der Zee</dc:creator>
  <cp:lastModifiedBy>Esther van der Zee</cp:lastModifiedBy>
  <cp:revision>79</cp:revision>
  <dcterms:created xsi:type="dcterms:W3CDTF">2019-12-05T11:03:25Z</dcterms:created>
  <dcterms:modified xsi:type="dcterms:W3CDTF">2020-01-30T15:33:47Z</dcterms:modified>
</cp:coreProperties>
</file>